
<file path=[Content_Types].xml><?xml version="1.0" encoding="utf-8"?>
<Types xmlns="http://schemas.openxmlformats.org/package/2006/content-types">
  <Default Extension="png" ContentType="image/png"/>
  <Default Extension="tiff" ContentType="image/tif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4" r:id="rId3"/>
  </p:sldMasterIdLst>
  <p:notesMasterIdLst>
    <p:notesMasterId r:id="rId5"/>
  </p:notesMasterIdLst>
  <p:sldIdLst>
    <p:sldId id="256" r:id="rId4"/>
    <p:sldId id="257" r:id="rId6"/>
    <p:sldId id="258" r:id="rId7"/>
    <p:sldId id="259" r:id="rId8"/>
    <p:sldId id="260" r:id="rId9"/>
    <p:sldId id="261" r:id="rId10"/>
    <p:sldId id="262" r:id="rId11"/>
    <p:sldId id="263" r:id="rId12"/>
    <p:sldId id="362" r:id="rId13"/>
    <p:sldId id="363" r:id="rId14"/>
    <p:sldId id="361" r:id="rId15"/>
    <p:sldId id="264" r:id="rId16"/>
    <p:sldId id="265" r:id="rId17"/>
    <p:sldId id="266" r:id="rId18"/>
    <p:sldId id="268"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324"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6" Type="http://schemas.openxmlformats.org/officeDocument/2006/relationships/tableStyles" Target="tableStyles.xml"/><Relationship Id="rId75" Type="http://schemas.openxmlformats.org/officeDocument/2006/relationships/viewProps" Target="viewProps.xml"/><Relationship Id="rId74" Type="http://schemas.openxmlformats.org/officeDocument/2006/relationships/presProps" Target="presProps.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slide" Target="../slides/slide58.xml"/><Relationship Id="rId4" Type="http://schemas.openxmlformats.org/officeDocument/2006/relationships/slide" Target="../slides/slide18.xml"/><Relationship Id="rId3" Type="http://schemas.openxmlformats.org/officeDocument/2006/relationships/slide" Target="../slides/slide7.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7" Type="http://schemas.openxmlformats.org/officeDocument/2006/relationships/slide" Target="../slides/slide58.xml"/><Relationship Id="rId6" Type="http://schemas.openxmlformats.org/officeDocument/2006/relationships/slide" Target="../slides/slide18.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mc=目录配置2#c28f9eb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ee73ad1c1&amp;cid=ee73ad1c1&amp;vtp=1">
            <a:hlinkClick r:id="rId3" action="ppaction://hlinksldjump"/>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472ef9caa&amp;cid=472ef9caa&amp;vtp=1">
            <a:hlinkClick r:id="rId4" action="ppaction://hlinksldjump"/>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f7899d8f5&amp;cid=f7899d8f5&amp;vtp=1">
            <a:hlinkClick r:id="rId5" action="ppaction://hlinksldjump"/>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df=c28f9eb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专题二 语言综合运用</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真题#df=ee73ad1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刷真题#df=472ef9c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刷真题#df=f7899d8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刷主题#df=6b1c001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地域风物</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刷主题#df=64a5732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传统文化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刷主题#df=9bab66c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社会热点</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主题#df=a8d300a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红色文化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刷综合#df=ee73ad1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综合#df=472ef9c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刷综合#df=f7899d8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rId5" action="ppaction://hlinksldjump"/>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rId6" action="ppaction://hlinksldjump"/>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rId7" action="ppaction://hlinksldjump"/>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hexin?subject=chinese#pid=66f27fe7379202f811563c6b#tid=6709d39f94bd19000a8af920#sourcefrom=">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刷真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刷主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刷综合">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目录#mc=目录配置2#c28f9eb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
        <p:nvSpPr>
          <p:cNvPr id="4" name="C_0#auto_editor_catalog_4?lid=ee73ad1c1&amp;cid=ee73ad1c1&amp;vtp=1">
            <a:hlinkClick r:id="" action="ppaction://noaction"/>
          </p:cNvPr>
          <p:cNvSpPr/>
          <p:nvPr/>
        </p:nvSpPr>
        <p:spPr>
          <a:xfrm>
            <a:off x="2569464" y="213969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sz="2800" dirty="0"/>
          </a:p>
        </p:txBody>
      </p:sp>
      <p:sp>
        <p:nvSpPr>
          <p:cNvPr id="5" name="C_0#auto_editor_catalog_4?lid=472ef9caa&amp;cid=472ef9caa&amp;vtp=1">
            <a:hlinkClick r:id="" action="ppaction://noaction"/>
          </p:cNvPr>
          <p:cNvSpPr/>
          <p:nvPr/>
        </p:nvSpPr>
        <p:spPr>
          <a:xfrm>
            <a:off x="2569464" y="3081528"/>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sz="2800" dirty="0"/>
          </a:p>
        </p:txBody>
      </p:sp>
      <p:sp>
        <p:nvSpPr>
          <p:cNvPr id="6" name="C_0#auto_editor_catalog_4?lid=f7899d8f5&amp;cid=f7899d8f5&amp;vtp=1">
            <a:hlinkClick r:id="" action="ppaction://noaction"/>
          </p:cNvPr>
          <p:cNvSpPr/>
          <p:nvPr/>
        </p:nvSpPr>
        <p:spPr>
          <a:xfrm>
            <a:off x="2569464" y="4014216"/>
            <a:ext cx="832104" cy="576072"/>
          </a:xfrm>
          <a:prstGeom prst="rect">
            <a:avLst/>
          </a:prstGeom>
          <a:solidFill>
            <a:srgbClr val="BDD7EE"/>
          </a:solidFill>
        </p:spPr>
        <p:txBody>
          <a:bodyPr wrap="square" lIns="127000" tIns="127000" rIns="127000" bIns="127000" rtlCol="0" anchor="ctr"/>
          <a:lstStyle/>
          <a:p>
            <a:pPr marL="0" algn="ctr">
              <a:lnSpc>
                <a:spcPct val="100000"/>
              </a:lnSpc>
            </a:pPr>
            <a:r>
              <a:rPr lang="en-US" sz="28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内容#df=c28f9eb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l">
              <a:lnSpc>
                <a:spcPct val="100000"/>
              </a:lnSpc>
            </a:pPr>
            <a:r>
              <a:rPr lang="en-US" sz="24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专题二 语言综合运用</a:t>
            </a:r>
            <a:endParaRPr lang="en-US" sz="24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刷真题#df=ee73ad1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刷真题#df=472ef9c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刷真题#df=f7899d8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刷主题#df=6b1c001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主题1 地域风物</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刷主题#df=64a5732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主题2 传统文化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刷主题#df=9bab66c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主题3 社会热点</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刷主题#df=a8d300a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主题4 红色文化</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4"/>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3"/>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刷综合#df=ee73ad1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刷综合#df=472ef9c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刷综合#df=f7899d8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wrap="square" lIns="0" tIns="0" rIns="0" bIns="0" rtlCol="0" anchor="ctr"/>
          <a:lstStyle/>
          <a:p>
            <a:pPr algn="ctr">
              <a:lnSpc>
                <a:spcPct val="100000"/>
              </a:lnSpc>
            </a:pPr>
            <a:r>
              <a:rPr lang="en-US" sz="2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sz="2800" dirty="0"/>
          </a:p>
        </p:txBody>
      </p:sp>
      <p:pic>
        <p:nvPicPr>
          <p:cNvPr id="4" name="MasterShapeName" descr="preencoded.png"/>
          <p:cNvPicPr>
            <a:picLocks noChangeAspect="1"/>
          </p:cNvPicPr>
          <p:nvPr/>
        </p:nvPicPr>
        <p:blipFill>
          <a:blip r:embed="rId3"/>
          <a:stretch>
            <a:fillRect/>
          </a:stretch>
        </p:blipFill>
        <p:spPr>
          <a:xfrm>
            <a:off x="8101584" y="82296"/>
            <a:ext cx="1261872" cy="530352"/>
          </a:xfrm>
          <a:prstGeom prst="rect">
            <a:avLst/>
          </a:prstGeom>
        </p:spPr>
      </p:pic>
      <p:pic>
        <p:nvPicPr>
          <p:cNvPr id="5" name="MasterShapeName" descr="preencoded.png"/>
          <p:cNvPicPr>
            <a:picLocks noChangeAspect="1"/>
          </p:cNvPicPr>
          <p:nvPr/>
        </p:nvPicPr>
        <p:blipFill>
          <a:blip r:embed="rId3"/>
          <a:stretch>
            <a:fillRect/>
          </a:stretch>
        </p:blipFill>
        <p:spPr>
          <a:xfrm>
            <a:off x="9409176" y="82296"/>
            <a:ext cx="1261872" cy="530352"/>
          </a:xfrm>
          <a:prstGeom prst="rect">
            <a:avLst/>
          </a:prstGeom>
        </p:spPr>
      </p:pic>
      <p:pic>
        <p:nvPicPr>
          <p:cNvPr id="6" name="MasterShapeName" descr="preencoded.png"/>
          <p:cNvPicPr>
            <a:picLocks noChangeAspect="1"/>
          </p:cNvPicPr>
          <p:nvPr/>
        </p:nvPicPr>
        <p:blipFill>
          <a:blip r:embed="rId4"/>
          <a:stretch>
            <a:fillRect/>
          </a:stretch>
        </p:blipFill>
        <p:spPr>
          <a:xfrm>
            <a:off x="10716768" y="82296"/>
            <a:ext cx="1261872" cy="530352"/>
          </a:xfrm>
          <a:prstGeom prst="rect">
            <a:avLst/>
          </a:prstGeom>
        </p:spPr>
      </p:pic>
      <p:sp>
        <p:nvSpPr>
          <p:cNvPr id="7" name="MasterShapeName?linknodeid=ee73ad1c1&amp;color=RGB(0,0,0)">
            <a:hlinkClick r:id="" action="ppaction://noaction"/>
          </p:cNvPr>
          <p:cNvSpPr/>
          <p:nvPr/>
        </p:nvSpPr>
        <p:spPr>
          <a:xfrm>
            <a:off x="8101584"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刷真题</a:t>
            </a:r>
            <a:endParaRPr lang="en-US" sz="1800" dirty="0"/>
          </a:p>
        </p:txBody>
      </p:sp>
      <p:sp>
        <p:nvSpPr>
          <p:cNvPr id="8" name="MasterShapeName?linknodeid=472ef9caa&amp;color=RGB(0,0,0)">
            <a:hlinkClick r:id="" action="ppaction://noaction"/>
          </p:cNvPr>
          <p:cNvSpPr/>
          <p:nvPr/>
        </p:nvSpPr>
        <p:spPr>
          <a:xfrm>
            <a:off x="9409176"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刷主题</a:t>
            </a:r>
            <a:endParaRPr lang="en-US" sz="1800" dirty="0"/>
          </a:p>
        </p:txBody>
      </p:sp>
      <p:sp>
        <p:nvSpPr>
          <p:cNvPr id="9" name="MasterShapeName?linknodeid=f7899d8f5&amp;color=RGB(0,0,0)">
            <a:hlinkClick r:id="" action="ppaction://noaction"/>
          </p:cNvPr>
          <p:cNvSpPr/>
          <p:nvPr/>
        </p:nvSpPr>
        <p:spPr>
          <a:xfrm>
            <a:off x="10716768" y="82296"/>
            <a:ext cx="1261872" cy="530352"/>
          </a:xfrm>
          <a:prstGeom prst="rect">
            <a:avLst/>
          </a:prstGeom>
          <a:noFill/>
        </p:spPr>
        <p:txBody>
          <a:bodyPr wrap="square" lIns="0" tIns="0" rIns="0" bIns="0" rtlCol="0" anchor="ctr"/>
          <a:lstStyle/>
          <a:p>
            <a:pPr algn="ctr">
              <a:lnSpc>
                <a:spcPct val="100000"/>
              </a:lnSpc>
            </a:pPr>
            <a:r>
              <a:rPr lang="en-US" sz="1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刷综合</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261872" y="2432304"/>
            <a:ext cx="1097280" cy="2295144"/>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112264" y="3593592"/>
            <a:ext cx="8229600" cy="45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0" y="128016"/>
            <a:ext cx="4453128" cy="521208"/>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6" Type="http://schemas.openxmlformats.org/officeDocument/2006/relationships/theme" Target="../theme/theme2.xml"/><Relationship Id="rId25" Type="http://schemas.openxmlformats.org/officeDocument/2006/relationships/slideLayout" Target="../slideLayouts/slideLayout50.xml"/><Relationship Id="rId24" Type="http://schemas.openxmlformats.org/officeDocument/2006/relationships/slideLayout" Target="../slideLayouts/slideLayout49.xml"/><Relationship Id="rId23" Type="http://schemas.openxmlformats.org/officeDocument/2006/relationships/slideLayout" Target="../slideLayouts/slideLayout48.xml"/><Relationship Id="rId22" Type="http://schemas.openxmlformats.org/officeDocument/2006/relationships/slideLayout" Target="../slideLayouts/slideLayout47.xml"/><Relationship Id="rId21" Type="http://schemas.openxmlformats.org/officeDocument/2006/relationships/slideLayout" Target="../slideLayouts/slideLayout46.xml"/><Relationship Id="rId20" Type="http://schemas.openxmlformats.org/officeDocument/2006/relationships/slideLayout" Target="../slideLayouts/slideLayout45.xml"/><Relationship Id="rId2" Type="http://schemas.openxmlformats.org/officeDocument/2006/relationships/slideLayout" Target="../slideLayouts/slideLayout27.xml"/><Relationship Id="rId19" Type="http://schemas.openxmlformats.org/officeDocument/2006/relationships/slideLayout" Target="../slideLayouts/slideLayout44.xml"/><Relationship Id="rId18" Type="http://schemas.openxmlformats.org/officeDocument/2006/relationships/slideLayout" Target="../slideLayouts/slideLayout43.xml"/><Relationship Id="rId17" Type="http://schemas.openxmlformats.org/officeDocument/2006/relationships/slideLayout" Target="../slideLayouts/slideLayout42.xml"/><Relationship Id="rId16" Type="http://schemas.openxmlformats.org/officeDocument/2006/relationships/slideLayout" Target="../slideLayouts/slideLayout41.xml"/><Relationship Id="rId15" Type="http://schemas.openxmlformats.org/officeDocument/2006/relationships/slideLayout" Target="../slideLayouts/slideLayout40.xml"/><Relationship Id="rId14" Type="http://schemas.openxmlformats.org/officeDocument/2006/relationships/slideLayout" Target="../slideLayouts/slideLayout39.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1.xml"/><Relationship Id="rId1" Type="http://schemas.openxmlformats.org/officeDocument/2006/relationships/image" Target="../media/image11.tif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9.xml"/><Relationship Id="rId2" Type="http://schemas.openxmlformats.org/officeDocument/2006/relationships/image" Target="../media/image15.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9.xml"/><Relationship Id="rId1"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20.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0.xml"/><Relationship Id="rId1" Type="http://schemas.openxmlformats.org/officeDocument/2006/relationships/image" Target="../media/image22.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1.xml"/><Relationship Id="rId1" Type="http://schemas.openxmlformats.org/officeDocument/2006/relationships/image" Target="../media/image23.jpe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21.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16.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1.xml"/><Relationship Id="rId1" Type="http://schemas.openxmlformats.org/officeDocument/2006/relationships/image" Target="../media/image2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2.xml"/><Relationship Id="rId1" Type="http://schemas.openxmlformats.org/officeDocument/2006/relationships/image" Target="../media/image2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5.xml"/><Relationship Id="rId1" Type="http://schemas.openxmlformats.org/officeDocument/2006/relationships/image" Target="../media/image28.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slide" Target="slide58.xml"/><Relationship Id="rId2" Type="http://schemas.openxmlformats.org/officeDocument/2006/relationships/slide" Target="slide18.xml"/><Relationship Id="rId1" Type="http://schemas.openxmlformats.org/officeDocument/2006/relationships/slide" Target="slide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6" Type="http://schemas.openxmlformats.org/officeDocument/2006/relationships/notesSlide" Target="../notesSlides/notesSlide63.xml"/><Relationship Id="rId5" Type="http://schemas.openxmlformats.org/officeDocument/2006/relationships/slideLayout" Target="../slideLayouts/slideLayout25.xml"/><Relationship Id="rId4" Type="http://schemas.openxmlformats.org/officeDocument/2006/relationships/image" Target="../media/image32.jpeg"/><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5.xml"/><Relationship Id="rId1" Type="http://schemas.openxmlformats.org/officeDocument/2006/relationships/image" Target="../media/image33.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_1#aac0a09e7?sp=1&amp;vcp=1&amp;pid=35065d36c&amp;color=0,0,0&amp;vtp=1&amp;bt=1&amp;bbb=1&amp;hb=1"/>
          <p:cNvSpPr/>
          <p:nvPr/>
        </p:nvSpPr>
        <p:spPr>
          <a:xfrm>
            <a:off x="502920" y="1199515"/>
            <a:ext cx="11182985" cy="2829560"/>
          </a:xfrm>
          <a:prstGeom prst="rect">
            <a:avLst/>
          </a:prstGeom>
          <a:noFill/>
        </p:spPr>
        <p:txBody>
          <a:bodyPr wrap="none" lIns="0" tIns="0" rIns="0" bIns="0" rtlCol="0" anchor="t"/>
          <a:lstStyle/>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(3)</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同学为演讲活动制作了一张宣传海报(见下图),你认为选用小诗《路》是否合适?请表明观点并简述理由。(4分)</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2900"/>
              </a:lnSpc>
            </a:pPr>
            <a:endParaRPr lang="en-US" altLang="zh-CN"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p:txBody>
      </p:sp>
      <p:pic>
        <p:nvPicPr>
          <p:cNvPr id="48" name="image36.jpeg"/>
          <p:cNvPicPr>
            <a:picLocks noChangeAspect="1"/>
          </p:cNvPicPr>
          <p:nvPr/>
        </p:nvPicPr>
        <p:blipFill>
          <a:blip r:embed="rId1"/>
          <a:stretch>
            <a:fillRect/>
          </a:stretch>
        </p:blipFill>
        <p:spPr>
          <a:xfrm>
            <a:off x="5316855" y="1809750"/>
            <a:ext cx="1433830" cy="1747520"/>
          </a:xfrm>
          <a:prstGeom prst="rect">
            <a:avLst/>
          </a:prstGeom>
        </p:spPr>
      </p:pic>
      <p:sp>
        <p:nvSpPr>
          <p:cNvPr id="3" name="文本框 2"/>
          <p:cNvSpPr txBox="1"/>
          <p:nvPr/>
        </p:nvSpPr>
        <p:spPr>
          <a:xfrm>
            <a:off x="795020" y="3679825"/>
            <a:ext cx="9532620" cy="1950720"/>
          </a:xfrm>
          <a:prstGeom prst="rect">
            <a:avLst/>
          </a:prstGeom>
          <a:noFill/>
        </p:spPr>
        <p:txBody>
          <a:bodyPr wrap="square" rtlCol="0">
            <a:spAutoFit/>
          </a:bodyPr>
          <a:p>
            <a:pPr algn="l" latinLnBrk="1">
              <a:lnSpc>
                <a:spcPts val="2900"/>
              </a:lnSpc>
              <a:buClrTx/>
              <a:buSzTx/>
              <a:buFontTx/>
              <a:buNone/>
            </a:pP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我认为合适。诗虽然短小,却包含了丰富的内涵:奋斗的道路是曲折的,我们在前进的道路上需要坚定的信念,才能实现自己的人生理想,这和演讲主题是一致的。小诗的排列形式也很有特点,放在海报上有良好的视觉效果,特别吸引人。</a:t>
            </a:r>
            <a:endPar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buClrTx/>
              <a:buSzTx/>
              <a:buFontTx/>
              <a:buNone/>
            </a:pP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【示例二】我认为不合适。这首小诗通过“脚印”告诉我们,人生道路是曲折的,要不断地开拓进取,是讲奋斗的重要性,这和演讲活动的主题不一致。并且海报配图不能体现出诗的意境。</a:t>
            </a:r>
            <a:endPar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_1#aac0a09e7?sp=1&amp;vcp=1&amp;pid=35065d36c&amp;color=0,0,0&amp;vtp=1&amp;bt=1&amp;bbb=1&amp;hb=1"/>
          <p:cNvSpPr/>
          <p:nvPr/>
        </p:nvSpPr>
        <p:spPr>
          <a:xfrm>
            <a:off x="502920" y="900000"/>
            <a:ext cx="11183112" cy="693865"/>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2.【2023杭州中考】诗歌需要想象，能从看似无关的事物中找到共同点，从而产生新奇的效果，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譬如下面两首诗。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“彩虹”“气球”“仙人掌”“落叶”中选择一个作为标题，尝试写一首小诗，不超过6行。（4分）</a:t>
            </a:r>
            <a:endParaRPr lang="en-US" altLang="zh-CN" dirty="0"/>
          </a:p>
        </p:txBody>
      </p:sp>
      <p:graphicFrame>
        <p:nvGraphicFramePr>
          <p:cNvPr id="9" name="QO_6_BD.1_2#aac0a09e7?colgroup=20,26&amp;vcp=1&amp;pid=35065d36c&amp;color=0,0,0&amp;vtp=1&amp;bbb=1"/>
          <p:cNvGraphicFramePr>
            <a:graphicFrameLocks noGrp="1"/>
          </p:cNvGraphicFramePr>
          <p:nvPr/>
        </p:nvGraphicFramePr>
        <p:xfrm>
          <a:off x="502920" y="1721437"/>
          <a:ext cx="11146536" cy="2280920"/>
        </p:xfrm>
        <a:graphic>
          <a:graphicData uri="http://schemas.openxmlformats.org/drawingml/2006/table">
            <a:tbl>
              <a:tblPr/>
              <a:tblGrid>
                <a:gridCol w="4901184"/>
                <a:gridCol w="6245352"/>
              </a:tblGrid>
              <a:tr h="2280920">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沙</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樊忠慰</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这无法游泳的海</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只能以驼铃解渴</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每一粒沙</a:t>
                      </a:r>
                      <a:endParaRPr lang="en-US" altLang="zh-CN" sz="12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都是渴死的水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蝴蝶·豌豆花</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郭</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一只蝴蝶从竹篱外飞来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豌豆花问蝴蝶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你是一朵飞起来的花吗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6_AN.2_1#aac0a09e7?vcp=1&amp;pid=35065d36c&amp;color=0,0,0&amp;vtp=1&amp;bbb=1"/>
          <p:cNvSpPr/>
          <p:nvPr/>
        </p:nvSpPr>
        <p:spPr>
          <a:xfrm>
            <a:off x="502920" y="4134437"/>
            <a:ext cx="11183112" cy="2167065"/>
          </a:xfrm>
          <a:prstGeom prst="rect">
            <a:avLst/>
          </a:prstGeom>
          <a:noFill/>
        </p:spPr>
        <p:txBody>
          <a:bodyPr wrap="none" lIns="0" tIns="0" rIns="0" bIns="0" rtlCol="0" anchor="t"/>
          <a:lstStyle/>
          <a:p>
            <a:pPr algn="l" latinLnBrk="1">
              <a:lnSpc>
                <a:spcPts val="29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1800" dirty="0"/>
          </a:p>
          <a:p>
            <a:pPr algn="ct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彩</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虹</a:t>
            </a:r>
            <a:endParaRPr lang="en-US" altLang="zh-CN" sz="1800" dirty="0"/>
          </a:p>
          <a:p>
            <a:pPr algn="ct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七色光</a:t>
            </a:r>
            <a:endParaRPr lang="en-US" altLang="zh-CN" sz="1800" dirty="0"/>
          </a:p>
          <a:p>
            <a:pPr algn="ct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一座天桥</a:t>
            </a:r>
            <a:endParaRPr lang="en-US" altLang="zh-CN" sz="1800" dirty="0"/>
          </a:p>
          <a:p>
            <a:pPr algn="ct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上人间</a:t>
            </a:r>
            <a:endParaRPr lang="en-US" altLang="zh-CN" sz="1800" dirty="0"/>
          </a:p>
          <a:p>
            <a:pPr algn="ctr" latinLnBrk="1">
              <a:lnSpc>
                <a:spcPts val="28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此近在咫尺</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left)">
                                      <p:cBhvr>
                                        <p:cTn id="19" dur="500"/>
                                        <p:tgtEl>
                                          <p:spTgt spid="4">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ipe(left)">
                                      <p:cBhvr>
                                        <p:cTn id="2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_1#1ce51d3e9?vcp=1&amp;pid=35065d36c&amp;color=0,0,0&amp;vtp=1&amp;bt=1&amp;bbb=1&amp;hb=1"/>
          <p:cNvSpPr/>
          <p:nvPr/>
        </p:nvSpPr>
        <p:spPr>
          <a:xfrm>
            <a:off x="502920" y="1392494"/>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【2023宁波中考】同学们在天一阁研学后，搜集了以下材料，打算向某杂志“园林书香——历代藏书楼博览</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投稿</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，请你参与。（10分）</a:t>
            </a:r>
            <a:endParaRPr lang="en-US" altLang="zh-CN" dirty="0"/>
          </a:p>
        </p:txBody>
      </p:sp>
      <p:sp>
        <p:nvSpPr>
          <p:cNvPr id="3" name="QM_6_BD.3_2#1ce51d3e9?sp=1&amp;vcp=1&amp;pid=35065d36c&amp;color=0,0,0&amp;vtp=1&amp;bbb=1&amp;hb=1"/>
          <p:cNvSpPr/>
          <p:nvPr/>
        </p:nvSpPr>
        <p:spPr>
          <a:xfrm>
            <a:off x="502920" y="2220661"/>
            <a:ext cx="11183112" cy="37039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位于浙江省宁波市海曙区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建于明嘉靖四十年至四十五年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（1561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—1566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由当时退隐的明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朝兵部右侍郎范钦主持建造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占地面积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万平方米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多年的历史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天一阁藏书楼坐北朝南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为两层砖木结构的硬山顶重楼式建筑</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斜坡屋顶</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青瓦覆上</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一层面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进深各六间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二层除楼梯间外为一大通间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以书橱间隔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阁前凿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通月湖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园林以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寿</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体造型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用山石堆成</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九狮一象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等景点</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天一阁的藏书和建筑为研究书法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地方史</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石刻</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石构建筑和浙东民居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建筑提供了实物资料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1982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天一阁被中华人民共和国国务院公布为第二批全国重点文物保护单位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选自“百度百科”，有删减）</a:t>
            </a:r>
            <a:endParaRPr lang="en-US" altLang="zh-CN" dirty="0"/>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_3#1ce51d3e9?sp=1&amp;vcp=1&amp;pid=35065d36c&amp;color=0,0,0&amp;vtp=1&amp;bt=1&amp;bbb=1&amp;hb=1"/>
          <p:cNvSpPr/>
          <p:nvPr/>
        </p:nvSpPr>
        <p:spPr>
          <a:xfrm>
            <a:off x="502920" y="2021525"/>
            <a:ext cx="11183112" cy="32848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天一阁楼上的四间藏书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从东到西书橱排列编号字分别如下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龙</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礼</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宫</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商</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角</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徵</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范钦藏书最多时达</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万卷</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从留传到今天的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余卷范钦原藏书来看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天一阁最有馆藏特色的</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一是明代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地方志</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二是明代科举录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明代地方志今存</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271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种为各地纂修的方志中现存最早的志书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明代科举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进士登科录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会试录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乡试录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武举录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）370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多种</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百分之九十是孤本</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除此之外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还有明代实录</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邸钞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律令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律例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营规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国子监规</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揭帖</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招供</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奏议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类书</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时人诗文集等等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选自《话说天一阁》，有删改）</a:t>
            </a:r>
            <a:endParaRPr lang="en-US" altLang="zh-CN"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4_1#2a6c9b9bf?sp=1&amp;vcp=1&amp;pid=1ce51d3e9&amp;color=0,0,0&amp;mp=1&amp;vtp=1&amp;bt=1&amp;bbb=1"/>
          <p:cNvSpPr/>
          <p:nvPr/>
        </p:nvSpPr>
        <p:spPr>
          <a:xfrm>
            <a:off x="502920" y="219173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3.请你对以上两则材料进行概括、重组，根据写作要求写一段文字，介绍天一阁藏书楼。（10分）</a:t>
            </a:r>
            <a:endParaRPr lang="en-US" altLang="zh-CN" sz="1800" dirty="0"/>
          </a:p>
        </p:txBody>
      </p:sp>
      <p:graphicFrame>
        <p:nvGraphicFramePr>
          <p:cNvPr id="12" name="QO_7_BD.4_2#2a6c9b9bf?colgroup=48&amp;vcp=1&amp;pid=1ce51d3e9&amp;color=0,0,0&amp;mp=1&amp;vtp=1&amp;bbb=1"/>
          <p:cNvGraphicFramePr>
            <a:graphicFrameLocks noGrp="1"/>
          </p:cNvGraphicFramePr>
          <p:nvPr/>
        </p:nvGraphicFramePr>
        <p:xfrm>
          <a:off x="502920" y="2673193"/>
          <a:ext cx="11164824" cy="1128459"/>
        </p:xfrm>
        <a:graphic>
          <a:graphicData uri="http://schemas.openxmlformats.org/drawingml/2006/table">
            <a:tbl>
              <a:tblPr/>
              <a:tblGrid>
                <a:gridCol w="11164824"/>
              </a:tblGrid>
              <a:tr h="1128459">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“园林书香——历代藏书楼博览”专栏写作要求：</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抓住藏书楼历史悠久</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环境优美的特征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突出藏书文化的独特之处</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按照一定的说明顺序写作</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语意连贯</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语句通顺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120字左右</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7_AN.5_1#2a6c9b9bf?vcp=1&amp;pid=1ce51d3e9&amp;color=0,0,0&amp;vtp=1&amp;bbb=1&amp;hb=1"/>
          <p:cNvSpPr/>
          <p:nvPr/>
        </p:nvSpPr>
        <p:spPr>
          <a:xfrm>
            <a:off x="502920" y="3930493"/>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【示例】天一阁藏书楼，建于1561—1566年，距今已有400多年的历史。藏书楼坐北朝南，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为两层砖木结构建筑。</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阁前凿</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“天一池”通月湖。园林以“福禄寿”为总体造型，环境优美。藏书楼藏书最多时达7万卷，种类极多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特色的是明代地方志和科举录</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。藏书编号也很独特，编号字均来自传统文化内容。（10分）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7_1#79b22b856?vcp=1&amp;pid=35065d36c&amp;color=0,0,0&amp;vtp=1&amp;bt=1&amp;bbb=1&amp;hb=1"/>
          <p:cNvSpPr/>
          <p:nvPr/>
        </p:nvSpPr>
        <p:spPr>
          <a:xfrm>
            <a:off x="502920" y="1820643"/>
            <a:ext cx="11183112" cy="37069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【示例一】C园区取名为“树怡园”，该名称创意来源于白居易《钱塘湖春行》中的“几处早莺争暖树</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，谁家新燕</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啄春泥</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”。用“树怡园”命名，既点明这里种的是树</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，还含蓄地表现了学生在该园区劳动时与自然和谐相处的情景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和怡然自得的美好心情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示例二】D园区取名为“如香园”，该名称出处为陆游《卜算子·咏梅》中的“零落成泥碾作尘，</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只有香如故”。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“如香园”为名，园名富有美感，既含蓄点明这里种的是花，也能在潜移默化中涵养师生高雅情趣</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，培养高尚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的情操</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示例三】D园区取名为“落英园”，该创意出自陶渊明《桃花源记》中的“芳草鲜美，落英缤纷</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”。诗人笔下的桃</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花林</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，芳草遍地，落花纷纷，美不胜收。用“落英园”命名，富有文化气息，不但点明这里种的是花卉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，还能表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明我们在基地里能欣赏四季花卉</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，提升审美能力，丰富精神世界。（5分）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_1#2d4af2a97?vcp=1&amp;pid=35065d36c&amp;color=0,0,0&amp;vtp=1&amp;bt=1&amp;bbb=1"/>
          <p:cNvSpPr/>
          <p:nvPr/>
        </p:nvSpPr>
        <p:spPr>
          <a:xfrm>
            <a:off x="502920" y="181794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【2023衢州中考节选】班级开展“发现新闻”活动，请你完成相关任务。（6分）</a:t>
            </a:r>
            <a:endParaRPr lang="en-US" altLang="zh-CN" sz="1800" dirty="0"/>
          </a:p>
        </p:txBody>
      </p:sp>
      <p:sp>
        <p:nvSpPr>
          <p:cNvPr id="3" name="QM_6_BD.10_2#2d4af2a97?sp=1&amp;vcp=1&amp;pid=35065d36c&amp;color=0,0,0&amp;vtp=1&amp;bbb=1"/>
          <p:cNvSpPr/>
          <p:nvPr/>
        </p:nvSpPr>
        <p:spPr>
          <a:xfrm>
            <a:off x="502920" y="2214374"/>
            <a:ext cx="11183112" cy="351155"/>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endParaRPr lang="en-US" altLang="zh-CN" sz="1800" dirty="0"/>
          </a:p>
        </p:txBody>
      </p:sp>
      <p:pic>
        <p:nvPicPr>
          <p:cNvPr id="4" name="QM_6_BD.10_3#2d4af2a97?vcp=1&amp;pid=35065d36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52544" y="2705166"/>
            <a:ext cx="3474720" cy="612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6_BD.10_4#2d4af2a97?vcp=1&amp;pid=35065d36c&amp;color=0,0,0&amp;vtp=1&amp;bbb=1"/>
          <p:cNvSpPr/>
          <p:nvPr/>
        </p:nvSpPr>
        <p:spPr>
          <a:xfrm>
            <a:off x="502920" y="3454466"/>
            <a:ext cx="11183112" cy="767080"/>
          </a:xfrm>
          <a:prstGeom prst="rect">
            <a:avLst/>
          </a:prstGeom>
          <a:noFill/>
        </p:spPr>
        <p:txBody>
          <a:bodyPr wrap="none" lIns="0" tIns="0" rIns="0" bIns="0" rtlCol="0" anchor="t"/>
          <a:lstStyle/>
          <a:p>
            <a:pPr algn="r"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（2023年5月8日《衢州晚报》）</a:t>
            </a:r>
            <a:endParaRPr lang="en-US" altLang="zh-CN" sz="1800" dirty="0"/>
          </a:p>
        </p:txBody>
      </p:sp>
      <p:sp>
        <p:nvSpPr>
          <p:cNvPr id="6" name="QM_6_BD.10_5#2d4af2a97?sp=1&amp;vcp=1&amp;pid=35065d36c&amp;color=0,0,0&amp;vtp=1&amp;bbb=1&amp;hb=1"/>
          <p:cNvSpPr/>
          <p:nvPr/>
        </p:nvSpPr>
        <p:spPr>
          <a:xfrm>
            <a:off x="502920" y="3856421"/>
            <a:ext cx="11183112" cy="16084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衢州某初中在读书节活动中开展了名著研究小组组员招募活动</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由骨干学生组成的研究小组向全校公布论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文题目</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同学们选择感兴趣的题目参加各组的学术讨论会</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会议中发言有价值的同学将有机会被吸收进研究小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研究小组根据需要在全校选择指导老师</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学校允诺将为研究小组聘请高校</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研究所等机构的专家担任导师</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1_1#23fc2416a?vcp=1&amp;pid=2d4af2a97&amp;color=0,0,0&amp;vtp=1&amp;bt=1&amp;bbb=1"/>
          <p:cNvSpPr/>
          <p:nvPr/>
        </p:nvSpPr>
        <p:spPr>
          <a:xfrm>
            <a:off x="502920" y="113443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4.如何提升新闻事件的新闻价值？请完成以下任务。（6分）</a:t>
            </a:r>
            <a:endParaRPr lang="en-US" altLang="zh-CN" sz="1800" dirty="0"/>
          </a:p>
        </p:txBody>
      </p:sp>
      <p:pic>
        <p:nvPicPr>
          <p:cNvPr id="3" name="QB_8_BD.12_1#4fe017043?htil=2&amp;vcp=1&amp;pid=23fc2416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28866" y="1594868"/>
            <a:ext cx="3648456"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8_BD.12_2#4fe017043?htil=2&amp;sp=1&amp;vcp=1&amp;pid=23fc2416a&amp;color=0,0,0&amp;vtp=1&amp;bbb=1&amp;hs=1"/>
          <p:cNvSpPr/>
          <p:nvPr/>
        </p:nvSpPr>
        <p:spPr>
          <a:xfrm>
            <a:off x="502920" y="1530860"/>
            <a:ext cx="7406640"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（1）仿照示例，分析材料一这则标题，探寻新闻价值提升过程。（3分）</a:t>
            </a:r>
            <a:endParaRPr lang="en-US" altLang="zh-CN" sz="1800" dirty="0"/>
          </a:p>
        </p:txBody>
      </p:sp>
      <p:sp>
        <p:nvSpPr>
          <p:cNvPr id="5" name="QB_8_BD.12_3#4fe017043?htil=2&amp;sp=1&amp;vcp=1&amp;pid=23fc2416a&amp;color=0,0,0&amp;vtp=1&amp;bbb=1&amp;hs=1"/>
          <p:cNvSpPr/>
          <p:nvPr/>
        </p:nvSpPr>
        <p:spPr>
          <a:xfrm>
            <a:off x="502920" y="1936625"/>
            <a:ext cx="7406640"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1800" dirty="0"/>
          </a:p>
        </p:txBody>
      </p:sp>
      <p:sp>
        <p:nvSpPr>
          <p:cNvPr id="6" name="QB_8_BD.12_4#4fe017043?htil=2&amp;sp=1&amp;vcp=1&amp;pid=23fc2416a&amp;color=0,0,0&amp;vtp=1&amp;bbb=1&amp;hs=1"/>
          <p:cNvSpPr/>
          <p:nvPr/>
        </p:nvSpPr>
        <p:spPr>
          <a:xfrm>
            <a:off x="502920" y="2342390"/>
            <a:ext cx="7406640" cy="351155"/>
          </a:xfrm>
          <a:prstGeom prst="rect">
            <a:avLst/>
          </a:prstGeom>
          <a:noFill/>
        </p:spPr>
        <p:txBody>
          <a:bodyPr wrap="none" lIns="0" tIns="0" rIns="0" bIns="0" rtlCol="0" anchor="t"/>
          <a:lstStyle/>
          <a:p>
            <a:pPr algn="l"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1800" dirty="0"/>
          </a:p>
        </p:txBody>
      </p:sp>
      <p:sp>
        <p:nvSpPr>
          <p:cNvPr id="7" name="QB_8_AN.13_1#4fe017043.blank?vcp=1&amp;pid=23fc2416a&amp;color=0,0,0&amp;vpa=1&amp;vtp=1&amp;bbb=1"/>
          <p:cNvSpPr/>
          <p:nvPr/>
        </p:nvSpPr>
        <p:spPr>
          <a:xfrm>
            <a:off x="737076" y="1885190"/>
            <a:ext cx="3252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【示例】生态文明城市（1分）</a:t>
            </a:r>
            <a:endParaRPr lang="en-US" altLang="zh-CN" dirty="0"/>
          </a:p>
        </p:txBody>
      </p:sp>
      <p:sp>
        <p:nvSpPr>
          <p:cNvPr id="8" name="QB_8_AN.14_1#4fe017043.blank?vcp=1&amp;pid=23fc2416a&amp;color=0,0,0&amp;vpa=2&amp;vtp=1&amp;bbb=1"/>
          <p:cNvSpPr/>
          <p:nvPr/>
        </p:nvSpPr>
        <p:spPr>
          <a:xfrm>
            <a:off x="737076" y="2290955"/>
            <a:ext cx="3825875" cy="351155"/>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环保深入人心</a:t>
            </a:r>
            <a:r>
              <a:rPr lang="en-US" altLang="zh-CN"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生态日益变好（2分）</a:t>
            </a:r>
            <a:endParaRPr lang="en-US" altLang="zh-CN" dirty="0"/>
          </a:p>
        </p:txBody>
      </p:sp>
      <p:sp>
        <p:nvSpPr>
          <p:cNvPr id="9" name="QO_8_BD.15_1#a51733966?vcp=1&amp;pid=23fc2416a&amp;color=0,0,0&amp;vtp=1&amp;bbb=1&amp;hs=1"/>
          <p:cNvSpPr/>
          <p:nvPr/>
        </p:nvSpPr>
        <p:spPr>
          <a:xfrm>
            <a:off x="502920" y="5360482"/>
            <a:ext cx="11183112" cy="354140"/>
          </a:xfrm>
          <a:prstGeom prst="rect">
            <a:avLst/>
          </a:prstGeom>
          <a:noFill/>
        </p:spPr>
        <p:txBody>
          <a:bodyPr wrap="none" lIns="0" tIns="0" rIns="0" bIns="0" rtlCol="0" anchor="t"/>
          <a:lstStyle/>
          <a:p>
            <a:pPr algn="l" latinLnBrk="1">
              <a:lnSpc>
                <a:spcPts val="31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（2）材料二的活动将写成报道向衢州本地媒体投稿，请根据以上探究，拟写一则能突出新闻价值的标题。（3分）</a:t>
            </a:r>
            <a:endParaRPr lang="en-US" altLang="zh-CN" sz="1800" spc="-50" dirty="0"/>
          </a:p>
        </p:txBody>
      </p:sp>
      <p:sp>
        <p:nvSpPr>
          <p:cNvPr id="10" name="QO_8_AN.16_1#a51733966?vcp=1&amp;pid=23fc2416a&amp;color=0,0,0&amp;vtp=1&amp;bbb=1&amp;hs=1"/>
          <p:cNvSpPr/>
          <p:nvPr/>
        </p:nvSpPr>
        <p:spPr>
          <a:xfrm>
            <a:off x="502920" y="5757420"/>
            <a:ext cx="11183112" cy="35414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【示例】衢州某初中为名著研究开“绿灯”（3分）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72ef9caa.fixed?vcp=1&amp;pid=c28f9ebc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主题突破练</a:t>
            </a:r>
            <a:endParaRPr lang="en-US" altLang="zh-CN" sz="54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7_1#51ddfd090?sp=1&amp;vcp=1&amp;pid=ffd583109&amp;color=0,0,0&amp;vtp=1&amp;bt=1&amp;bbb=1&amp;hb=1"/>
          <p:cNvSpPr/>
          <p:nvPr/>
        </p:nvSpPr>
        <p:spPr>
          <a:xfrm>
            <a:off x="502920" y="1016701"/>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1.【2024宁波镇海区一模】宁波人民以鱼山遗址出土的人面纹陶器耳（图1）为原型，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设计了城市旅游loɡo</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请仔细观察loɡo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,结合资料卡片，介绍它的画面和象征含义。要求：顺序合理，语言简洁，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不超过120</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pic>
        <p:nvPicPr>
          <p:cNvPr id="3" name="QO_7_BD.17_3#51ddfd090?iti=1&amp;htil=1&amp;vcp=1&amp;pid=ffd58310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42616" y="2638745"/>
            <a:ext cx="1316736"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7_BD.17_4#51ddfd090?iti=2&amp;htil=1&amp;vcp=1&amp;pid=ffd58310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93608" y="2336993"/>
            <a:ext cx="1197864"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17_5#51ddfd090?iti=1&amp;htil=1&amp;vcp=1&amp;pid=ffd583109&amp;color=0,0,0&amp;vtp=1&amp;bbb=1"/>
          <p:cNvSpPr/>
          <p:nvPr/>
        </p:nvSpPr>
        <p:spPr>
          <a:xfrm>
            <a:off x="1560290" y="3597849"/>
            <a:ext cx="3481388" cy="767080"/>
          </a:xfrm>
          <a:prstGeom prst="rect">
            <a:avLst/>
          </a:prstGeom>
          <a:noFill/>
        </p:spPr>
        <p:txBody>
          <a:bodyPr wrap="none" lIns="0" tIns="0" rIns="0" bIns="0" rtlCol="0" anchor="t"/>
          <a:lstStyle/>
          <a:p>
            <a:pPr algn="ctr"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鱼山遗址出土的人面纹陶器耳</a:t>
            </a:r>
            <a:endParaRPr lang="en-US" altLang="zh-CN" sz="1800" dirty="0"/>
          </a:p>
        </p:txBody>
      </p:sp>
      <p:sp>
        <p:nvSpPr>
          <p:cNvPr id="6" name="QO_7_BD.17_6#51ddfd090?iti=2&amp;htil=1&amp;vcp=1&amp;pid=ffd583109&amp;color=0,0,0&amp;vtp=1&amp;bbb=1"/>
          <p:cNvSpPr/>
          <p:nvPr/>
        </p:nvSpPr>
        <p:spPr>
          <a:xfrm>
            <a:off x="7748746" y="3597849"/>
            <a:ext cx="2287588" cy="767080"/>
          </a:xfrm>
          <a:prstGeom prst="rect">
            <a:avLst/>
          </a:prstGeom>
          <a:noFill/>
        </p:spPr>
        <p:txBody>
          <a:bodyPr wrap="none" lIns="0" tIns="0" rIns="0" bIns="0" rtlCol="0" anchor="t"/>
          <a:lstStyle/>
          <a:p>
            <a:pPr algn="ctr"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宁波城市旅游loɡo</a:t>
            </a:r>
            <a:endParaRPr lang="en-US" altLang="zh-CN" sz="1800" dirty="0"/>
          </a:p>
        </p:txBody>
      </p:sp>
      <p:sp>
        <p:nvSpPr>
          <p:cNvPr id="7" name="QO_7_BD.17_7#51ddfd090?vcp=1&amp;pid=ffd583109&amp;color=0,0,0&amp;vtp=1&amp;bbb=1"/>
          <p:cNvSpPr/>
          <p:nvPr/>
        </p:nvSpPr>
        <p:spPr>
          <a:xfrm>
            <a:off x="502920" y="3965768"/>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【资料卡片】</a:t>
            </a:r>
            <a:endParaRPr lang="en-US" altLang="zh-CN" sz="1800" dirty="0"/>
          </a:p>
        </p:txBody>
      </p:sp>
      <p:graphicFrame>
        <p:nvGraphicFramePr>
          <p:cNvPr id="19" name="QO_7_BD.17_8#51ddfd090?colgroup=48&amp;vcp=1&amp;pid=ffd583109&amp;color=0,0,0&amp;vtp=1&amp;bbb=1&amp;hb=1"/>
          <p:cNvGraphicFramePr>
            <a:graphicFrameLocks noGrp="1"/>
          </p:cNvGraphicFramePr>
          <p:nvPr/>
        </p:nvGraphicFramePr>
        <p:xfrm>
          <a:off x="502920" y="4457258"/>
          <a:ext cx="11164824" cy="1838706"/>
        </p:xfrm>
        <a:graphic>
          <a:graphicData uri="http://schemas.openxmlformats.org/drawingml/2006/table">
            <a:tbl>
              <a:tblPr/>
              <a:tblGrid>
                <a:gridCol w="11164824"/>
              </a:tblGrid>
              <a:tr h="1838706">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鱼山·乌龟山遗址位于浙江省宁波市镇海区九龙湖镇境内</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是距海岸线最近的河姆渡文化遗址之一</a:t>
                      </a:r>
                      <a:r>
                        <a:rPr lang="en-US" altLang="zh-CN" sz="1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在鱼</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山遗址出土的人面纹陶器耳</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纹路宛如先民生动的笑脸</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有考古专家称其为“远古的微笑”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城市精神是展示城市形象</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引领城市发展的内在力量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“知行合一</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知难而进</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知书达礼</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知恩图报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”是宁</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波独具的精神品质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宁波市委将“四知”精神明确为宁波精神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p>
                      <a:pPr marL="0" indent="0" algn="l" latinLnBrk="1" hangingPunct="0">
                        <a:lnSpc>
                          <a:spcPts val="27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在国际化的要求下</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完整的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loɡo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设计</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一般都含有中英文双语的形式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一般要兼具图案中文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图案英文</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18_1#51ddfd090?vcp=1&amp;pid=ffd583109&amp;color=0,0,0&amp;vtp=1&amp;bt=1&amp;bbb=1&amp;hb=1"/>
          <p:cNvSpPr/>
          <p:nvPr/>
        </p:nvSpPr>
        <p:spPr>
          <a:xfrm>
            <a:off x="502920" y="2862042"/>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该loɡo</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总体形象为微笑的表情，五官经过变形，眼睛变形为字母“N”“B”，即“宁波”的首字母</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，鼻子变</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形为爱心</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，五官构成“I</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NINGBO”的英文缩写，并与“阿拉宁波”谐音</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。loɡo灵感来自鱼山遗址出土的人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面纹陶器耳</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，体现了宁波人知难而进的城市精神（或：体现了宁波人民的热情好客，</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欢迎各地游客到宁波来）。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9_1#3509b685f?vcp=1&amp;pid=ffd583109&amp;color=0,0,0&amp;vtp=1&amp;bt=1&amp;bbb=1&amp;hb=1"/>
          <p:cNvSpPr/>
          <p:nvPr/>
        </p:nvSpPr>
        <p:spPr>
          <a:xfrm>
            <a:off x="502920" y="896112"/>
            <a:ext cx="11183112" cy="1198690"/>
          </a:xfrm>
          <a:prstGeom prst="rect">
            <a:avLst/>
          </a:prstGeom>
          <a:noFill/>
        </p:spPr>
        <p:txBody>
          <a:bodyPr wrap="none" lIns="0" tIns="0" rIns="0" bIns="0" rtlCol="0" anchor="t"/>
          <a:lstStyle/>
          <a:p>
            <a:pPr algn="l" latinLnBrk="1">
              <a:lnSpc>
                <a:spcPts val="3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2024金华东阳市二模节选】浙里，浙江之地，一个千年古韵与现代活力交织的锦绣江南。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每一座山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、每一条河似乎都在展现着独特的魅力。让我们一同漫步浙里，探寻那些历久弥新的韵味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。阅读三则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，根据任务安排，完成下列小题。（10分）</a:t>
            </a:r>
            <a:endParaRPr lang="en-US" altLang="zh-CN" dirty="0"/>
          </a:p>
        </p:txBody>
      </p:sp>
      <p:pic>
        <p:nvPicPr>
          <p:cNvPr id="3" name="QO_7_BD.19_1#3509b685f?vcp=1&amp;pid=ffd583109&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3546" y="897255"/>
            <a:ext cx="1124712" cy="466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19_2#3509b685f?sp=1&amp;vcp=1&amp;pid=ffd583109&amp;color=0,0,0&amp;vtp=1&amp;bbb=1&amp;hb=1"/>
          <p:cNvSpPr/>
          <p:nvPr/>
        </p:nvSpPr>
        <p:spPr>
          <a:xfrm>
            <a:off x="502920" y="2144712"/>
            <a:ext cx="11183112" cy="23101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1800" dirty="0"/>
          </a:p>
          <a:p>
            <a:pPr algn="ct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形地貌</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浙江省山地占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74.6%，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水面占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平坦地占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七山一水两分田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浙江地势由西南向东北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呈阶梯状倾斜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东北部是低平的冲积平原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东部以丘陵和沿海平原为主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中部以丘陵和盆地为主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西南以山地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和丘陵为主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地形大致可分为浙北平原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浙西中山丘陵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浙东丘陵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中部金衢盆地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浙南山地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东南沿海平原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及滨海岛屿等六个地形区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O_7_BD.19_3#3509b685f?sp=1&amp;vcp=1&amp;pid=ffd583109&amp;color=0,0,0&amp;vtp=1&amp;bbb=1&amp;hb=1"/>
          <p:cNvSpPr/>
          <p:nvPr/>
        </p:nvSpPr>
        <p:spPr>
          <a:xfrm>
            <a:off x="502920" y="4508373"/>
            <a:ext cx="11183112" cy="1916430"/>
          </a:xfrm>
          <a:prstGeom prst="rect">
            <a:avLst/>
          </a:prstGeom>
          <a:noFill/>
        </p:spPr>
        <p:txBody>
          <a:bodyPr wrap="none" lIns="0" tIns="0" rIns="0" bIns="0" rtlCol="0" anchor="t"/>
          <a:lstStyle/>
          <a:p>
            <a:pPr algn="ctr"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浙江省境内海岸线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包括海岛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余千米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水系主要有钱塘江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瓯江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灵江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苕溪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甬江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飞云江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鳌江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曹娥江八大水系和京杭大运河浙江段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钱塘江为浙江第一大江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主要河流除苕溪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京杭运河外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其余均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独流入海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湖泊有杭州西湖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宁波东钱湖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嘉兴南湖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绍兴东湖四大名湖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以及千岛湖等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容积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万立方米以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上湖泊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9_4#3509b685f?sp=1&amp;vcp=1&amp;pid=ffd583109&amp;color=0,0,0&amp;vtp=1&amp;bt=1&amp;bbb=1&amp;hb=1"/>
          <p:cNvSpPr/>
          <p:nvPr/>
        </p:nvSpPr>
        <p:spPr>
          <a:xfrm>
            <a:off x="502920" y="1397574"/>
            <a:ext cx="11183112" cy="24466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浙江省人民政府新闻办公室官方抖音账号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美丽浙江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发布了一段宣传视频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观千古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品历史韵味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为主题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渡争流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渊文脉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激昂扬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沸争先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活锐意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涨奋进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汇融合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等场景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从良渚文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化开始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讲述了浙江伴水而生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因水而兴的发展历程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视频一出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立马获得数万点赞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网友纷纷留言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其中有两条热评是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浙江终于把三点水整明白了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旅来上分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QO_8_BD.20_1#f2a8ea4e8?htil=4&amp;vcp=1&amp;pid=3509b685f&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498331" y="3933764"/>
            <a:ext cx="1024128"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8_BD.20_2#f2a8ea4e8?htil=4&amp;sp=1&amp;vcp=1&amp;pid=3509b685f&amp;color=0,0,0&amp;vtp=1&amp;bbb=1&amp;hb=1&amp;hs=1"/>
          <p:cNvSpPr/>
          <p:nvPr/>
        </p:nvSpPr>
        <p:spPr>
          <a:xfrm>
            <a:off x="502920" y="3869756"/>
            <a:ext cx="10030968"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（1）下面这张图片是公众号“美丽浙江”的头像，请结合材料，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向组员们介绍其设计的巧妙之处。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5分）</a:t>
            </a:r>
            <a:endParaRPr lang="en-US" altLang="zh-CN" dirty="0"/>
          </a:p>
        </p:txBody>
      </p:sp>
      <p:sp>
        <p:nvSpPr>
          <p:cNvPr id="5" name="QO_8_AN.21_1#f2a8ea4e8?htil=4&amp;vcp=1&amp;pid=3509b685f&amp;color=0,0,0&amp;vtp=1&amp;bbb=1&amp;hb=1&amp;hs=1"/>
          <p:cNvSpPr/>
          <p:nvPr/>
        </p:nvSpPr>
        <p:spPr>
          <a:xfrm>
            <a:off x="502920" y="4697224"/>
            <a:ext cx="10030968" cy="35414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【示例】公众号“美丽浙江”的头像由山峰和江水组成，下方是“美丽浙江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”四个汉字及四个汉字的拼</a:t>
            </a:r>
            <a:endParaRPr lang="en-US" altLang="zh-CN" dirty="0"/>
          </a:p>
        </p:txBody>
      </p:sp>
      <p:sp>
        <p:nvSpPr>
          <p:cNvPr id="6" name="QO_8_AN.21_1#f2a8ea4e8?htil=4&amp;vcp=1&amp;pid=3509b685f&amp;color=0,0,0&amp;vtp=1&amp;bbb=1&amp;hb=1&amp;hs=1"/>
          <p:cNvSpPr/>
          <p:nvPr/>
        </p:nvSpPr>
        <p:spPr>
          <a:xfrm>
            <a:off x="503995" y="5105021"/>
            <a:ext cx="11184010" cy="773240"/>
          </a:xfrm>
          <a:prstGeom prst="rect">
            <a:avLst/>
          </a:prstGeom>
          <a:noFill/>
        </p:spPr>
        <p:txBody>
          <a:bodyPr wrap="none" lIns="0" tIns="0" rIns="0" bIns="0" rtlCol="0" anchor="t"/>
          <a:lstStyle/>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音字母</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。山峰和江水组成了“美”字，寓意“美丽浙江”，体现了浙江的山川之美，符合浙江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“七山一水</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两分田”之</a:t>
            </a:r>
            <a:endPar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，也体现了浙江“伴水而生，因水而兴”的发展历程。（5分）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wipe(left)">
                                      <p:cBhvr>
                                        <p:cTn id="13" dur="500"/>
                                        <p:tgtEl>
                                          <p:spTgt spid="6">
                                            <p:bg/>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left)">
                                      <p:cBhvr>
                                        <p:cTn id="16" dur="500"/>
                                        <p:tgtEl>
                                          <p:spTgt spid="6">
                                            <p:txEl>
                                              <p:pRg st="0" end="0"/>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wipe(left)">
                                      <p:cBhvr>
                                        <p:cTn id="1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22_1#c6fd28de4?sp=1&amp;vcp=1&amp;pid=3509b685f&amp;color=0,0,0&amp;vtp=1&amp;bt=1&amp;bbb=1&amp;hb=1"/>
          <p:cNvSpPr/>
          <p:nvPr/>
        </p:nvSpPr>
        <p:spPr>
          <a:xfrm>
            <a:off x="502920" y="900000"/>
            <a:ext cx="11183112" cy="2449830"/>
          </a:xfrm>
          <a:prstGeom prst="rect">
            <a:avLst/>
          </a:prstGeom>
          <a:noFill/>
        </p:spPr>
        <p:txBody>
          <a:bodyPr wrap="none" lIns="0" tIns="0" rIns="0" bIns="0" rtlCol="0" anchor="t"/>
          <a:lstStyle/>
          <a:p>
            <a:pPr algn="l" latinLnBrk="1">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（2）富春江属于钱塘江水系，为了吸引更多人来富春江旅游，你觉得下面的链接文字适合放入“美丽浙江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视频中的哪个场景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？请从“渊文脉”“汇融合”中选择一个，并说明理由。（3分）</a:t>
            </a:r>
            <a:endParaRPr lang="en-US" altLang="zh-CN" sz="1800" dirty="0"/>
          </a:p>
          <a:p>
            <a:pPr latinLnBrk="1">
              <a:lnSpc>
                <a:spcPts val="28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链接文字】</a:t>
            </a:r>
            <a:endParaRPr lang="en-US" altLang="zh-CN" sz="1800" dirty="0"/>
          </a:p>
          <a:p>
            <a:pPr latinLnBrk="1">
              <a:lnSpc>
                <a:spcPts val="28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富春江系钱塘江中游段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素以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奇山异水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天下独绝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的自然景观著称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东晋南朝以降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数以千计的诗人词客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往来于富春江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不断地吟咏富春江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书写富春江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使之发展成为山水品鉴之路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诗歌传播之路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文人风流之路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和潇洒生活之路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不仅积淀了丰厚的诗路文化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而且呈现出鲜明的地域特征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节选自《富春江诗路文化特征刍议》）</a:t>
            </a:r>
            <a:endParaRPr lang="en-US" altLang="zh-CN" dirty="0"/>
          </a:p>
        </p:txBody>
      </p:sp>
      <p:graphicFrame>
        <p:nvGraphicFramePr>
          <p:cNvPr id="23" name="QO_8_BD.22_2#c6fd28de4?colgroup=48&amp;vcp=1&amp;pid=3509b685f&amp;color=0,0,0&amp;vtp=1&amp;bbb=1&amp;hb=1"/>
          <p:cNvGraphicFramePr>
            <a:graphicFrameLocks noGrp="1"/>
          </p:cNvGraphicFramePr>
          <p:nvPr/>
        </p:nvGraphicFramePr>
        <p:xfrm>
          <a:off x="502920" y="3426791"/>
          <a:ext cx="11164824" cy="1428242"/>
        </p:xfrm>
        <a:graphic>
          <a:graphicData uri="http://schemas.openxmlformats.org/drawingml/2006/table">
            <a:tbl>
              <a:tblPr/>
              <a:tblGrid>
                <a:gridCol w="11164824"/>
              </a:tblGrid>
              <a:tr h="1428242">
                <a:tc>
                  <a:txBody>
                    <a:bodyPr/>
                    <a:lstStyle/>
                    <a:p>
                      <a:pPr marL="0" indent="0" algn="l" latinLnBrk="1" hangingPunct="0">
                        <a:lnSpc>
                          <a:spcPts val="28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【知识卡片】</a:t>
                      </a:r>
                      <a:endParaRPr lang="en-US" altLang="zh-CN" sz="1200" dirty="0"/>
                    </a:p>
                    <a:p>
                      <a:pPr marL="0" indent="0" algn="l" latinLnBrk="1" hangingPunct="0">
                        <a:lnSpc>
                          <a:spcPts val="28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从广义上讲</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指的是一种文明在特定空间与时间中形成的历史与文化范畴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涵盖了物质文化遗产</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思想内容</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城市记忆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文化传承等多个方面</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在更广泛的文化和历史层面上</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文脉可以指一个国家或地区的文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化基因和精神命脉的集中体现</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8_AN.23_1#c6fd28de4?vcp=1&amp;pid=3509b685f&amp;color=0,0,0&amp;vtp=1&amp;bbb=1&amp;hb=1"/>
          <p:cNvSpPr/>
          <p:nvPr/>
        </p:nvSpPr>
        <p:spPr>
          <a:xfrm>
            <a:off x="502920" y="4988891"/>
            <a:ext cx="11183112" cy="1382840"/>
          </a:xfrm>
          <a:prstGeom prst="rect">
            <a:avLst/>
          </a:prstGeom>
          <a:noFill/>
        </p:spPr>
        <p:txBody>
          <a:bodyPr wrap="none" lIns="0" tIns="0" rIns="0" bIns="0" rtlCol="0" anchor="t"/>
          <a:lstStyle/>
          <a:p>
            <a:pPr algn="l" latinLnBrk="1">
              <a:lnSpc>
                <a:spcPts val="28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【示例一】链接文字适合放入“美丽浙江”宣传视频的“渊文脉”场景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。因为富春江诗路文化既包含丰富的物质文</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化遗产</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，又包含悠久的文化传承，体现了源远流长的“文脉”。</a:t>
            </a:r>
            <a:endParaRPr lang="en-US" altLang="zh-CN" sz="1800" dirty="0"/>
          </a:p>
          <a:p>
            <a:pPr latinLnBrk="1">
              <a:lnSpc>
                <a:spcPts val="28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示例二】链接文字适合放入“美丽浙江”宣传视频的“汇融合”场景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。因为富春江诗路文化将自然之美与人文之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美合二为一</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，融合了历史与现代、自然与人文、生活与梦想等。（3分）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24_1#ee9f3c825?sp=1&amp;vcp=1&amp;pid=3509b685f&amp;color=0,0,0&amp;vtp=1&amp;bt=1&amp;bbb=1"/>
          <p:cNvSpPr/>
          <p:nvPr/>
        </p:nvSpPr>
        <p:spPr>
          <a:xfrm>
            <a:off x="502920" y="2844485"/>
            <a:ext cx="11183112" cy="1608455"/>
          </a:xfrm>
          <a:prstGeom prst="rect">
            <a:avLst/>
          </a:prstGeom>
          <a:noFill/>
        </p:spPr>
        <p:txBody>
          <a:bodyPr wrap="none" lIns="0" tIns="0" rIns="0" bIns="0" rtlCol="0" anchor="t"/>
          <a:lstStyle/>
          <a:p>
            <a:pPr algn="l" latinLnBrk="1">
              <a:lnSpc>
                <a:spcPts val="33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（3）为“寻浙江韵味”，学校准备举办“浙江文化遗产宣讲会”，请你帮助同学们为这次宣讲会设计活动步骤。（2分）</a:t>
            </a:r>
            <a:endParaRPr lang="en-US" altLang="zh-CN" sz="1800" spc="-5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骤一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：搜集相关资料</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骤二：</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骤三：</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1800" dirty="0"/>
          </a:p>
        </p:txBody>
      </p:sp>
      <p:sp>
        <p:nvSpPr>
          <p:cNvPr id="3" name="QB_8_AN.25_1#ee9f3c825.blank?vcp=1&amp;pid=3509b685f&amp;color=0,0,0&amp;vpa=3&amp;vtp=1&amp;bbb=1"/>
          <p:cNvSpPr/>
          <p:nvPr/>
        </p:nvSpPr>
        <p:spPr>
          <a:xfrm>
            <a:off x="1422876" y="3652205"/>
            <a:ext cx="2452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【示例】设计宣传海报</a:t>
            </a:r>
            <a:endParaRPr lang="en-US" altLang="zh-CN" dirty="0"/>
          </a:p>
        </p:txBody>
      </p:sp>
      <p:sp>
        <p:nvSpPr>
          <p:cNvPr id="4" name="QB_8_AN.26_1#ee9f3c825.blank?vcp=1&amp;pid=3509b685f&amp;color=0,0,0&amp;vpa=4&amp;vtp=1&amp;bbb=1"/>
          <p:cNvSpPr/>
          <p:nvPr/>
        </p:nvSpPr>
        <p:spPr>
          <a:xfrm>
            <a:off x="1422876" y="4050350"/>
            <a:ext cx="2338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拟定宣讲提纲（2分）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7_1#c0394a147?vcp=1&amp;pid=ffd583109&amp;color=0,0,0&amp;vtp=1&amp;bt=1&amp;bbb=1&amp;hb=1"/>
          <p:cNvSpPr/>
          <p:nvPr/>
        </p:nvSpPr>
        <p:spPr>
          <a:xfrm>
            <a:off x="502920" y="201120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3.【2024舟山模拟】浙江乃人文荟萃之地，人物俊雅，文章风流，素为海内瞩目。凭借深厚的文化积淀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，我省人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民正致力于将浙江打造成文化大省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。现在请你协助制作一份宣传“文化浙江”的小册子。（10分）</a:t>
            </a:r>
            <a:endParaRPr lang="en-US" altLang="zh-CN" dirty="0"/>
          </a:p>
        </p:txBody>
      </p:sp>
      <p:sp>
        <p:nvSpPr>
          <p:cNvPr id="3" name="QB_8_BD.28_1#6adc8be3a?sp=1&amp;vcp=1&amp;pid=c0394a147&amp;color=0,0,0&amp;vtp=1&amp;bbb=1&amp;hb=1"/>
          <p:cNvSpPr/>
          <p:nvPr/>
        </p:nvSpPr>
        <p:spPr>
          <a:xfrm>
            <a:off x="502920" y="2836388"/>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（1）这份宣传小册子已拟有两个栏目，请你仿照它们再拟两个栏目，可以从历史、艺术、名胜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、民俗等角度来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拟写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。各栏目名称应字数相等。（4分）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：点击文化名人</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：遍数名优特产</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目三：</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栏目四：</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dirty="0"/>
          </a:p>
        </p:txBody>
      </p:sp>
      <p:sp>
        <p:nvSpPr>
          <p:cNvPr id="4" name="QB_8_AN.29_1#6adc8be3a.blank?vcp=1&amp;pid=c0394a147&amp;color=0,0,0&amp;vpa=5&amp;vtp=1&amp;bbb=1"/>
          <p:cNvSpPr/>
          <p:nvPr/>
        </p:nvSpPr>
        <p:spPr>
          <a:xfrm>
            <a:off x="1422876" y="4482308"/>
            <a:ext cx="24526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【示例】探访名胜古迹</a:t>
            </a:r>
            <a:endParaRPr lang="en-US" altLang="zh-CN" dirty="0"/>
          </a:p>
        </p:txBody>
      </p:sp>
      <p:sp>
        <p:nvSpPr>
          <p:cNvPr id="5" name="QB_8_AN.30_1#6adc8be3a.blank?vcp=1&amp;pid=c0394a147&amp;color=0,0,0&amp;vpa=6&amp;vtp=1&amp;bbb=1"/>
          <p:cNvSpPr/>
          <p:nvPr/>
        </p:nvSpPr>
        <p:spPr>
          <a:xfrm>
            <a:off x="1422876" y="4880453"/>
            <a:ext cx="2338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品味民俗风情（4分）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31_1#0104d9fe0?sp=1&amp;vcp=1&amp;pid=c0394a147&amp;color=0,0,0&amp;vtp=1&amp;bt=1&amp;bbb=1&amp;hb=1"/>
          <p:cNvSpPr/>
          <p:nvPr/>
        </p:nvSpPr>
        <p:spPr>
          <a:xfrm>
            <a:off x="502920" y="1604330"/>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（2）在“栏目一”中，需要介绍浙江籍的文化名人。请从下列备选的浙江籍文化名人中选择一位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（示例所选人物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），介绍他（她）所取得的成就，可以从文化地位、代表作、影响等角度来介绍。（不少于50字）（4分）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选文化名人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：骆宾王、陆游、张岱、龚自珍、鲁迅、郁达夫、徐志摩、丰子恺、艾青、余华</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当代著名作家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代表作有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许三观卖血记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其作品被翻译成多国文字出版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等作品还被拍成了电影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8_AN.32_1#0104d9fe0?vcp=1&amp;pid=c0394a147&amp;color=0,0,0&amp;vtp=1&amp;bbb=1&amp;hb=1"/>
          <p:cNvSpPr/>
          <p:nvPr/>
        </p:nvSpPr>
        <p:spPr>
          <a:xfrm>
            <a:off x="502920" y="3670112"/>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【示例】鲁迅，中国著名文学家、思想家和革命家。代表作有小说集《呐喊》《彷徨》《故事新编》等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；杂文</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集</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《坟》《热风》《且介亭杂文》等，其作品有多篇被选入中小学语文课本。（4分）</a:t>
            </a:r>
            <a:endParaRPr lang="en-US" altLang="zh-CN" dirty="0"/>
          </a:p>
        </p:txBody>
      </p:sp>
      <p:sp>
        <p:nvSpPr>
          <p:cNvPr id="4" name="QO_8_BD.33_1#525d70f6f?vcp=1&amp;pid=c0394a147&amp;color=0,0,0&amp;vtp=1&amp;bbb=1&amp;hb=1"/>
          <p:cNvSpPr/>
          <p:nvPr/>
        </p:nvSpPr>
        <p:spPr>
          <a:xfrm>
            <a:off x="502920" y="4499612"/>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（3）在“栏目二”中，需要宣传浙江的名优特产，如杭州的龙井、金华的火腿、宁波的汤圆等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。请选择一种你所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熟悉的浙江的名优特产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，为其拟写一则宣传语。（不超过20字）（2分）</a:t>
            </a:r>
            <a:endParaRPr lang="en-US" altLang="zh-CN" dirty="0"/>
          </a:p>
        </p:txBody>
      </p:sp>
      <p:sp>
        <p:nvSpPr>
          <p:cNvPr id="5" name="QO_8_AN.34_1#525d70f6f?vcp=1&amp;pid=c0394a147&amp;color=0,0,0&amp;vtp=1&amp;bbb=1"/>
          <p:cNvSpPr/>
          <p:nvPr/>
        </p:nvSpPr>
        <p:spPr>
          <a:xfrm>
            <a:off x="502920" y="5317365"/>
            <a:ext cx="11183112" cy="35414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【示例】品味汤圆来宁波，一口一口美无限。（2分）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35_1#8fd9825da?sp=1&amp;vcp=1&amp;pid=a78f4404d&amp;color=0,0,0&amp;vtp=1&amp;bt=1&amp;bbb=1&amp;hb=1"/>
          <p:cNvSpPr/>
          <p:nvPr/>
        </p:nvSpPr>
        <p:spPr>
          <a:xfrm>
            <a:off x="502920" y="1443675"/>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1.【2024杭州萧山区一模】春秋时期，《尚书》确立了夏至、冬至、春分和秋分等节气，这些诗意的名称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们在每一个浪漫的节气中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，感受到大自然的馈赠和生命的温暖。请你仿照“春分”书签的示例，任选“夏至”“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冬至”中的一个节气，至少运用一种修辞手法，完成书签制作。（5分）</a:t>
            </a:r>
            <a:endParaRPr lang="en-US" altLang="zh-CN" dirty="0"/>
          </a:p>
        </p:txBody>
      </p:sp>
      <p:graphicFrame>
        <p:nvGraphicFramePr>
          <p:cNvPr id="27" name="QO_7_BD.35_2#8fd9825da?colgroup=17,30&amp;vcp=1&amp;pid=a78f4404d&amp;color=0,0,0&amp;vtp=1&amp;bbb=1&amp;hb=1"/>
          <p:cNvGraphicFramePr>
            <a:graphicFrameLocks noGrp="1"/>
          </p:cNvGraphicFramePr>
          <p:nvPr/>
        </p:nvGraphicFramePr>
        <p:xfrm>
          <a:off x="502920" y="2763967"/>
          <a:ext cx="11164824" cy="3118358"/>
        </p:xfrm>
        <a:graphic>
          <a:graphicData uri="http://schemas.openxmlformats.org/drawingml/2006/table">
            <a:tbl>
              <a:tblPr/>
              <a:tblGrid>
                <a:gridCol w="4050792"/>
                <a:gridCol w="7114032"/>
              </a:tblGrid>
              <a:tr h="1838706">
                <a:tc>
                  <a:txBody>
                    <a:bodyPr/>
                    <a:lstStyle/>
                    <a:p>
                      <a:pPr algn="ctr" latinLnBrk="1" hangingPunct="0">
                        <a:lnSpc>
                          <a:spcPts val="9300"/>
                        </a:lnSpc>
                      </a:pPr>
                      <a:r>
                        <a:rPr lang="en-US" altLang="zh-CN" sz="52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节气：</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春分</a:t>
                      </a:r>
                      <a:endParaRPr lang="en-US" altLang="zh-CN" sz="12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好雨知时节</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当春乃发生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出自唐代杜甫的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春夜喜雨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春雨仿佛知晓春分时节的到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迈着轻盈的脚步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随着春风在夜里悄悄地来到人间</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滋润着世间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的万物</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春分有雨是丰年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可谓春生美好</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万物可期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79652">
                <a:tc>
                  <a:txBody>
                    <a:bodyPr/>
                    <a:lstStyle/>
                    <a:p>
                      <a:pPr algn="ctr" latinLnBrk="1" hangingPunct="0">
                        <a:lnSpc>
                          <a:spcPts val="9000"/>
                        </a:lnSpc>
                      </a:pP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a:t>
                      </a:r>
                      <a:r>
                        <a:rPr lang="en-US" altLang="zh-CN" sz="59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节气：</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O_7_BD.35_3#8fd9825da.table_image?tii=1&amp;vcp=1&amp;pid=a78f440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47672" y="3162112"/>
            <a:ext cx="1161288"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7_BD.35_4#8fd9825da.table_image?htil=1&amp;tii=2&amp;vcp=1&amp;pid=a78f4404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97287" y="4726212"/>
            <a:ext cx="1033272"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7_BD.35_5#8fd9825da.table_image?htil=1&amp;tii=3&amp;vcp=1&amp;pid=a78f4404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035715" y="4717069"/>
            <a:ext cx="1042416"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7_BD.35_6#8fd9825da.table_image?htil=1&amp;tii=4&amp;vcp=1&amp;pid=a78f4404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177572" y="4726212"/>
            <a:ext cx="987552"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36_1#8fd9825da?vcp=1&amp;pid=a78f4404d&amp;color=0,0,0&amp;vtp=1&amp;bt=1&amp;bbb=1&amp;hb=1"/>
          <p:cNvSpPr/>
          <p:nvPr/>
        </p:nvSpPr>
        <p:spPr>
          <a:xfrm>
            <a:off x="502920" y="1820643"/>
            <a:ext cx="11183112" cy="37069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【示例一】节气：夏至</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诗句：接天莲叶无穷碧，映日荷花别样红。</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诗话：出自宋代杨万里的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《晓出净慈寺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送林子方</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》，夏天就像一首热烈的曲子，阳光和微风在乐声中翩翩起舞，水中的莲花和莲叶是最好的听众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，仿</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佛沉醉在夏天热烈的旋律中</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示例二】节气：立秋</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诗句：空山新雨后，天气晚来秋。</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诗话：出自唐代王维的《山居秋暝</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》，空山雨后</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的秋夜</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，松间明月朗照，这景色就像一幅清新秀丽的山水画，又像一支恬静优美的抒情乐曲，</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充满诗情画意，</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令人心旷神怡</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示例三】节气：冬至</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诗句：六出飞花入户时，坐看青竹变琼枝。</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诗话：出自唐代高骈的《对雪</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》，晶莹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的雪花随风飘舞</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，将窗外的青竹变成了洁白的琼枝，整个世界都变明亮了，冬，就像是一首悠扬的诗</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，以雪花</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为诗行</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，诉说着这个季节的故事。（5分）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37_1#51db0c46b?vcp=1&amp;pid=a78f4404d&amp;color=0,0,0&amp;vtp=1&amp;bt=1&amp;bbb=1"/>
          <p:cNvSpPr/>
          <p:nvPr/>
        </p:nvSpPr>
        <p:spPr>
          <a:xfrm>
            <a:off x="502920" y="1835724"/>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【2024衢州一模】班级开展“诗心解月”专题学习活动，请你参与完成各小组的学习任务。（21分）</a:t>
            </a:r>
            <a:endParaRPr lang="en-US" altLang="zh-CN" sz="1800" dirty="0"/>
          </a:p>
        </p:txBody>
      </p:sp>
      <p:sp>
        <p:nvSpPr>
          <p:cNvPr id="3" name="QO_8_BD.38_1#d6f497ad3?vcp=1&amp;pid=51db0c46b&amp;color=0,0,0&amp;vtp=1&amp;bbb=1"/>
          <p:cNvSpPr/>
          <p:nvPr/>
        </p:nvSpPr>
        <p:spPr>
          <a:xfrm>
            <a:off x="502920" y="219316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2.第一组：研究月的别名。（8分）</a:t>
            </a:r>
            <a:endParaRPr lang="en-US" altLang="zh-CN" sz="1800" dirty="0"/>
          </a:p>
        </p:txBody>
      </p:sp>
      <p:sp>
        <p:nvSpPr>
          <p:cNvPr id="4" name="QB_9_BD.39_1#2a8c321e2?sp=1&amp;vcp=1&amp;pid=d6f497ad3&amp;color=0,0,0&amp;vtp=1&amp;bbb=1"/>
          <p:cNvSpPr/>
          <p:nvPr/>
        </p:nvSpPr>
        <p:spPr>
          <a:xfrm>
            <a:off x="502920" y="2601851"/>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（1）以下诗句都含有月的别名，请你补充一则。（2分）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.小时不识月，呼作白玉盘。（《古朗月行》李白）</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.但愿人长久，千里共婵娟。（《水调歌头》苏轼）</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诗句出处不限）</a:t>
            </a:r>
            <a:endParaRPr lang="en-US" altLang="zh-CN" sz="1800" dirty="0"/>
          </a:p>
        </p:txBody>
      </p:sp>
      <p:sp>
        <p:nvSpPr>
          <p:cNvPr id="5" name="QB_9_AN.40_1#2a8c321e2.blank?vcp=1&amp;pid=d6f497ad3&amp;color=0,0,0&amp;vpa=7&amp;vtp=1&amp;bbb=1"/>
          <p:cNvSpPr/>
          <p:nvPr/>
        </p:nvSpPr>
        <p:spPr>
          <a:xfrm>
            <a:off x="718026" y="3807716"/>
            <a:ext cx="22240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【示例】月下飞天镜</a:t>
            </a:r>
            <a:endParaRPr lang="en-US" altLang="zh-CN" dirty="0"/>
          </a:p>
        </p:txBody>
      </p:sp>
      <p:sp>
        <p:nvSpPr>
          <p:cNvPr id="6" name="QB_9_AN.41_1#2a8c321e2.blank?vcp=1&amp;pid=d6f497ad3&amp;color=0,0,0&amp;vpa=8&amp;vtp=1&amp;bbb=1"/>
          <p:cNvSpPr/>
          <p:nvPr/>
        </p:nvSpPr>
        <p:spPr>
          <a:xfrm>
            <a:off x="3232626" y="3807716"/>
            <a:ext cx="2109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云生结海楼（2分）</a:t>
            </a:r>
            <a:endParaRPr lang="en-US" altLang="zh-CN" dirty="0"/>
          </a:p>
        </p:txBody>
      </p:sp>
      <p:sp>
        <p:nvSpPr>
          <p:cNvPr id="7" name="QO_9_BD.42_1#19290c616?vcp=1&amp;pid=d6f497ad3&amp;color=0,0,0&amp;vtp=1&amp;bbb=1"/>
          <p:cNvSpPr/>
          <p:nvPr/>
        </p:nvSpPr>
        <p:spPr>
          <a:xfrm>
            <a:off x="502920" y="421183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（2）用别名称月有何意趣？请你从第（1）题中任选一个，并结合诗句赏析。（2分）</a:t>
            </a:r>
            <a:endParaRPr lang="en-US" altLang="zh-CN" sz="1800" dirty="0"/>
          </a:p>
        </p:txBody>
      </p:sp>
      <p:sp>
        <p:nvSpPr>
          <p:cNvPr id="8" name="QO_9_AN.43_1#19290c616?vcp=1&amp;pid=d6f497ad3&amp;color=0,0,0&amp;vtp=1&amp;bbb=1"/>
          <p:cNvSpPr/>
          <p:nvPr/>
        </p:nvSpPr>
        <p:spPr>
          <a:xfrm>
            <a:off x="502920" y="462051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【示例一】A.将月亮比作白玉盘，写出了月亮的形状和月光的皎洁，符合天真烂漫的儿童心理。</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示例二】B.将月亮称为婵娟，用姿态柔美的女子表现月的明净柔美，符合词人的乐观心态。（2分）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wipe(left)">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3fcaf1f99.fixed?vcp=1&amp;color=255,255,255&amp;vtp=1&amp;bbb=1"/>
          <p:cNvSpPr/>
          <p:nvPr/>
        </p:nvSpPr>
        <p:spPr>
          <a:xfrm>
            <a:off x="4069080" y="2386584"/>
            <a:ext cx="4050792" cy="1133856"/>
          </a:xfrm>
          <a:prstGeom prst="rect">
            <a:avLst/>
          </a:prstGeom>
          <a:noFill/>
        </p:spPr>
        <p:txBody>
          <a:bodyPr wrap="none" lIns="0" tIns="0" rIns="0" bIns="0" rtlCol="0" anchor="b"/>
          <a:lstStyle/>
          <a:p>
            <a:pPr algn="ctr" latinLnBrk="1">
              <a:lnSpc>
                <a:spcPts val="6600"/>
              </a:lnSpc>
            </a:pPr>
            <a:r>
              <a:rPr lang="en-US" altLang="zh-CN" sz="5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第一部分</a:t>
            </a:r>
            <a:endParaRPr lang="en-US" altLang="zh-CN" sz="5400" dirty="0"/>
          </a:p>
        </p:txBody>
      </p:sp>
      <p:sp>
        <p:nvSpPr>
          <p:cNvPr id="3" name="C_1_BD#3fcaf1f99.fixed?vcp=1&amp;color=0,0,0&amp;vtp=1&amp;bbb=1"/>
          <p:cNvSpPr/>
          <p:nvPr/>
        </p:nvSpPr>
        <p:spPr>
          <a:xfrm>
            <a:off x="4270248" y="3941064"/>
            <a:ext cx="3675888" cy="859536"/>
          </a:xfrm>
          <a:prstGeom prst="rect">
            <a:avLst/>
          </a:prstGeom>
          <a:noFill/>
        </p:spPr>
        <p:txBody>
          <a:bodyPr wrap="none" lIns="0" tIns="0" rIns="0" bIns="0" rtlCol="0" anchor="b"/>
          <a:lstStyle/>
          <a:p>
            <a:pPr algn="ctr" latinLnBrk="1">
              <a:lnSpc>
                <a:spcPts val="5000"/>
              </a:lnSpc>
            </a:pPr>
            <a:r>
              <a:rPr lang="en-US" altLang="zh-CN" sz="4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模块突破练</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9_BD.44_1#7cb18d7ad?sp=1&amp;vcp=1&amp;pid=d6f497ad3&amp;color=0,0,0&amp;vtp=1&amp;bt=1&amp;bbb=1&amp;hb=1"/>
          <p:cNvSpPr/>
          <p:nvPr/>
        </p:nvSpPr>
        <p:spPr>
          <a:xfrm>
            <a:off x="502920" y="2026002"/>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（3）以下是组员汇总的月的别名，你建议从什么角度开展研究？请举例说明。（4分）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冰镜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琼轮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孤轮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晶盘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素丸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冰兔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玄兔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兔影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兔辉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桂宫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桂丛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桂魄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嫦娥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素娥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娥影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娥灵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婵娟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玉蟾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寒蟾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灵蟾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素蟾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蟾阙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蟾光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蟾彩</a:t>
            </a:r>
            <a:endParaRPr lang="en-US" altLang="zh-CN" dirty="0"/>
          </a:p>
        </p:txBody>
      </p:sp>
      <p:sp>
        <p:nvSpPr>
          <p:cNvPr id="3" name="QO_9_AN.45_1#7cb18d7ad?vcp=1&amp;pid=d6f497ad3&amp;color=0,0,0&amp;vtp=1&amp;bbb=1&amp;hb=1"/>
          <p:cNvSpPr/>
          <p:nvPr/>
        </p:nvSpPr>
        <p:spPr>
          <a:xfrm>
            <a:off x="502920" y="3672684"/>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【示例一】研究“别名的由来”，如，一类源自比喻，有飞镜、宝鉴、孤轮、玉钩、玉壶等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；另一类源自神话故</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，有嫦娥、婵娟、蟾蜍、玉兔、桂宫等。</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示例二】研究“别名的常用词”，如，表示月的轮廓的镜、轮、钩等词语；表示月的色彩的金、银、玉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、玄等</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词语</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；表示月的光影的娥、兔、蟾等词语。（4分）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46_1#f17bc958e?sp=1&amp;vcp=1&amp;pid=51db0c46b&amp;color=0,0,0&amp;vtp=1&amp;bt=1&amp;bbb=1"/>
          <p:cNvSpPr/>
          <p:nvPr/>
        </p:nvSpPr>
        <p:spPr>
          <a:xfrm>
            <a:off x="502920" y="114713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3.第二组：研究月的意象。请你帮助完成以下研究笔记中的内容。（5分）</a:t>
            </a:r>
            <a:endParaRPr lang="en-US" altLang="zh-CN" sz="1800" dirty="0"/>
          </a:p>
        </p:txBody>
      </p:sp>
      <p:graphicFrame>
        <p:nvGraphicFramePr>
          <p:cNvPr id="31" name="QO_8_BD.46_2#f17bc958e?colgroup=38,8&amp;vcp=1&amp;pid=51db0c46b&amp;color=0,0,0&amp;vtp=1&amp;bbb=1"/>
          <p:cNvGraphicFramePr>
            <a:graphicFrameLocks noGrp="1"/>
          </p:cNvGraphicFramePr>
          <p:nvPr/>
        </p:nvGraphicFramePr>
        <p:xfrm>
          <a:off x="502920" y="1628587"/>
          <a:ext cx="11146536" cy="1941895"/>
        </p:xfrm>
        <a:graphic>
          <a:graphicData uri="http://schemas.openxmlformats.org/drawingml/2006/table">
            <a:tbl>
              <a:tblPr/>
              <a:tblGrid>
                <a:gridCol w="9015984"/>
                <a:gridCol w="2130552"/>
              </a:tblGrid>
              <a:tr h="38538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蕴含哲思的诗文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引发哲思的月</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今人不见古时月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今月曾经照古人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古人今人若流水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共看明月皆如此</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明月长存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人有悲欢离合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月有阴晴圆缺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日中则昃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（zè</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太阳西斜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月盈则食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天地盈虚</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与时消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gridSpan="2">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通过以上研究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我们小组更进一步地理解了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之间的关系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：C____</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4" name="QO_9_BD.47_1#5b40b12e1?vcp=1&amp;pid=f17bc958e&amp;color=0,0,0&amp;vtp=1&amp;bbb=1"/>
          <p:cNvSpPr/>
          <p:nvPr/>
        </p:nvSpPr>
        <p:spPr>
          <a:xfrm>
            <a:off x="502920" y="3698687"/>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（1）有同学认为，A、B两处引发哲思的现象没有区别。你赞同吗？请简述理由。（3分）</a:t>
            </a:r>
            <a:endParaRPr lang="en-US" altLang="zh-CN" sz="1800" dirty="0"/>
          </a:p>
        </p:txBody>
      </p:sp>
      <p:sp>
        <p:nvSpPr>
          <p:cNvPr id="5" name="QO_9_AN.48_1#5b40b12e1?vcp=1&amp;pid=f17bc958e&amp;color=0,0,0&amp;vtp=1&amp;bbb=1"/>
          <p:cNvSpPr/>
          <p:nvPr/>
        </p:nvSpPr>
        <p:spPr>
          <a:xfrm>
            <a:off x="502920" y="4097657"/>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【示例一】不赞同。A处写的是“月有阴晴圆缺”的现象，B处写的是太阳西斜，时间消减增长的现象。</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示例二】赞同。A、B两处的“象”都指月亮阴晴圆缺的现象。</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示例三】不赞同。A处写的是“月有阴晴圆缺”现象，B处写的是月圆之后就必然月缺的现象。（3分）</a:t>
            </a:r>
            <a:endParaRPr lang="en-US" altLang="zh-CN" sz="1800" dirty="0"/>
          </a:p>
        </p:txBody>
      </p:sp>
      <p:sp>
        <p:nvSpPr>
          <p:cNvPr id="6" name="QO_9_BD.49_1#0596c5820?vcp=1&amp;pid=f17bc958e&amp;color=0,0,0&amp;vtp=1&amp;bbb=1"/>
          <p:cNvSpPr/>
          <p:nvPr/>
        </p:nvSpPr>
        <p:spPr>
          <a:xfrm>
            <a:off x="502920" y="5340225"/>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（2）请在C处用简洁的语言说明“意”和“象”之间的关系。（2分）</a:t>
            </a:r>
            <a:endParaRPr lang="en-US" altLang="zh-CN" sz="1800" dirty="0"/>
          </a:p>
        </p:txBody>
      </p:sp>
      <p:sp>
        <p:nvSpPr>
          <p:cNvPr id="7" name="QO_9_AN.50_1#0596c5820?vcp=1&amp;pid=f17bc958e&amp;color=0,0,0&amp;vtp=1&amp;bbb=1"/>
          <p:cNvSpPr/>
          <p:nvPr/>
        </p:nvSpPr>
        <p:spPr>
          <a:xfrm>
            <a:off x="502920" y="5745990"/>
            <a:ext cx="11183112" cy="354140"/>
          </a:xfrm>
          <a:prstGeom prst="rect">
            <a:avLst/>
          </a:prstGeom>
          <a:noFill/>
        </p:spPr>
        <p:txBody>
          <a:bodyPr wrap="none" lIns="0" tIns="0" rIns="0" bIns="0" rtlCol="0" anchor="t"/>
          <a:lstStyle/>
          <a:p>
            <a:pPr algn="l" latinLnBrk="1">
              <a:lnSpc>
                <a:spcPts val="31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【示例】意由象生，象中含意，二者相互依存（2分）</a:t>
            </a:r>
            <a:endParaRPr lang="en-US" altLang="zh-CN"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wipe(left)">
                                      <p:cBhvr>
                                        <p:cTn id="21" dur="500"/>
                                        <p:tgtEl>
                                          <p:spTgt spid="7">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wipe(left)">
                                      <p:cBhvr>
                                        <p:cTn id="2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51_1#fd8fdc77c?sp=1&amp;vcp=1&amp;pid=51db0c46b&amp;color=0,0,0&amp;vtp=1&amp;bt=1&amp;bbb=1&amp;hb=1"/>
          <p:cNvSpPr/>
          <p:nvPr/>
        </p:nvSpPr>
        <p:spPr>
          <a:xfrm>
            <a:off x="502920" y="1461201"/>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4.第三组：写诗咏月。请你根据孟浩然《宿建德江》的情感，仿照蔡培国《月》的形式，以《月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》为题写一首三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行小诗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graphicFrame>
        <p:nvGraphicFramePr>
          <p:cNvPr id="32" name="QB_8_BD.51_2#fd8fdc77c?colgroup=48&amp;vcp=1&amp;pid=51db0c46b&amp;color=0,0,0&amp;vtp=1&amp;bbb=1"/>
          <p:cNvGraphicFramePr>
            <a:graphicFrameLocks noGrp="1"/>
          </p:cNvGraphicFramePr>
          <p:nvPr/>
        </p:nvGraphicFramePr>
        <p:xfrm>
          <a:off x="502920" y="2369378"/>
          <a:ext cx="11164824" cy="1494790"/>
        </p:xfrm>
        <a:graphic>
          <a:graphicData uri="http://schemas.openxmlformats.org/drawingml/2006/table">
            <a:tbl>
              <a:tblPr/>
              <a:tblGrid>
                <a:gridCol w="11164824"/>
              </a:tblGrid>
              <a:tr h="1494790">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宿建德江</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孟浩然</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移舟泊烟渚</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日暮客愁新</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野旷天低树</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江清月近人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63" name="QB_8_BD.51_3#fd8fdc77c?colgroup=48&amp;vcp=1&amp;pid=51db0c46b&amp;color=0,0,0&amp;vtp=1&amp;bbb=1"/>
          <p:cNvGraphicFramePr>
            <a:graphicFrameLocks noGrp="1"/>
          </p:cNvGraphicFramePr>
          <p:nvPr/>
        </p:nvGraphicFramePr>
        <p:xfrm>
          <a:off x="502920" y="3994978"/>
          <a:ext cx="11164824" cy="1864106"/>
        </p:xfrm>
        <a:graphic>
          <a:graphicData uri="http://schemas.openxmlformats.org/drawingml/2006/table">
            <a:tbl>
              <a:tblPr/>
              <a:tblGrid>
                <a:gridCol w="11164824"/>
              </a:tblGrid>
              <a:tr h="1864106">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蔡培国</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一条银色的扁担</a:t>
                      </a:r>
                      <a:endParaRPr lang="en-US" altLang="zh-CN" sz="1200" dirty="0"/>
                    </a:p>
                    <a:p>
                      <a:pPr algn="ctr"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这端天涯</a:t>
                      </a:r>
                      <a:endParaRPr lang="en-US" altLang="zh-CN" sz="1200" dirty="0"/>
                    </a:p>
                    <a:p>
                      <a:pPr algn="ctr"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那端故乡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B_8_BD.51_4#fd8fdc77c?colgroup=48&amp;vcp=1&amp;pid=51db0c46b&amp;color=0,0,0&amp;vtp=1&amp;bbb=1&amp;hb=1"/>
          <p:cNvGraphicFramePr>
            <a:graphicFrameLocks noGrp="1"/>
          </p:cNvGraphicFramePr>
          <p:nvPr/>
        </p:nvGraphicFramePr>
        <p:xfrm>
          <a:off x="502920" y="2000855"/>
          <a:ext cx="11164824" cy="3259455"/>
        </p:xfrm>
        <a:graphic>
          <a:graphicData uri="http://schemas.openxmlformats.org/drawingml/2006/table">
            <a:tbl>
              <a:tblPr/>
              <a:tblGrid>
                <a:gridCol w="11164824"/>
              </a:tblGrid>
              <a:tr h="3252470">
                <a:tc>
                  <a:txBody>
                    <a:bodyPr/>
                    <a:lstStyle/>
                    <a:p>
                      <a:pPr marL="0" indent="0"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a:t>
                      </a:r>
                      <a:endParaRPr lang="en-US" altLang="zh-CN" sz="1200" dirty="0"/>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8_AN.52_1#fd8fdc77c.blank?vcp=1&amp;pid=51db0c46b&amp;color=0,0,0&amp;vpa=9&amp;vtp=1&amp;bbb=1"/>
          <p:cNvSpPr/>
          <p:nvPr/>
        </p:nvSpPr>
        <p:spPr>
          <a:xfrm>
            <a:off x="574920" y="2339247"/>
            <a:ext cx="11037824" cy="2894140"/>
          </a:xfrm>
          <a:prstGeom prst="rect">
            <a:avLst/>
          </a:prstGeom>
          <a:noFill/>
        </p:spPr>
        <p:txBody>
          <a:bodyPr wrap="square" lIns="0" tIns="0" rIns="0" bIns="0" rtlCol="0" anchor="t"/>
          <a:lstStyle/>
          <a:p>
            <a:pPr latinLnBrk="1">
              <a:lnSpc>
                <a:spcPts val="29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一叶孤单的小舟</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舟里飘零人</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舟外故乡水</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一盏树上的风灯</a:t>
            </a:r>
            <a:endParaRPr lang="en-US" altLang="zh-CN" dirty="0"/>
          </a:p>
          <a:p>
            <a:pPr latinLnBrk="1">
              <a:lnSpc>
                <a:spcPts val="29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灯明望乡</a:t>
            </a:r>
            <a:endParaRPr lang="en-US" altLang="zh-CN" dirty="0"/>
          </a:p>
          <a:p>
            <a:pPr latinLnBrk="1">
              <a:lnSpc>
                <a:spcPts val="27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灯暗梦乡</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53_1#6d11e9b19?sp=1&amp;vcp=1&amp;pid=51db0c46b&amp;color=0,0,0&amp;vtp=1&amp;bt=1&amp;bbb=1&amp;hb=1"/>
          <p:cNvSpPr/>
          <p:nvPr/>
        </p:nvSpPr>
        <p:spPr>
          <a:xfrm>
            <a:off x="502920" y="2439355"/>
            <a:ext cx="11183112" cy="24466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5.第四组：研究不同文人笔下的月。下面是汇报研究成果时的串词，请你帮忙写完整。（4分</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开场白）</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千江有水千江月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当月照进李白的诗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便化作了浪漫与不羁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是对影成三人的自得其乐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结束语）</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李白的月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王维的月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苏轼的月</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千家文人千家月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家家都是中国月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诗句中的每一道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清辉都滋养着我们的中国心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8_AN.54_1#6d11e9b19.blank?vcp=1&amp;pid=51db0c46b&amp;color=0,0,0&amp;vpa=10&amp;vtp=1&amp;bbb=1&amp;hb=1"/>
          <p:cNvSpPr/>
          <p:nvPr/>
        </p:nvSpPr>
        <p:spPr>
          <a:xfrm>
            <a:off x="502920" y="2827975"/>
            <a:ext cx="11183112" cy="77914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】当月走进王维的诗</a:t>
            </a:r>
            <a:endParaRPr lang="en-US" altLang="zh-CN" dirty="0"/>
          </a:p>
        </p:txBody>
      </p:sp>
      <p:sp>
        <p:nvSpPr>
          <p:cNvPr id="4" name="QB_8_AN.55_1#6d11e9b19.blank?vcp=1&amp;pid=51db0c46b&amp;color=0,0,0&amp;vpa=11&amp;vtp=1&amp;bbb=1"/>
          <p:cNvSpPr/>
          <p:nvPr/>
        </p:nvSpPr>
        <p:spPr>
          <a:xfrm>
            <a:off x="3137376" y="3247075"/>
            <a:ext cx="2681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便成了清新秀丽的山水画</a:t>
            </a:r>
            <a:endParaRPr lang="en-US" altLang="zh-CN" dirty="0"/>
          </a:p>
        </p:txBody>
      </p:sp>
      <p:sp>
        <p:nvSpPr>
          <p:cNvPr id="5" name="QB_8_AN.56_1#6d11e9b19.blank?vcp=1&amp;pid=51db0c46b&amp;color=0,0,0&amp;vpa=12&amp;vtp=1&amp;bbb=1"/>
          <p:cNvSpPr/>
          <p:nvPr/>
        </p:nvSpPr>
        <p:spPr>
          <a:xfrm>
            <a:off x="6109176" y="3247075"/>
            <a:ext cx="26812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是明月松间照的清新脱俗</a:t>
            </a:r>
            <a:endParaRPr lang="en-US" altLang="zh-CN" dirty="0"/>
          </a:p>
        </p:txBody>
      </p:sp>
      <p:sp>
        <p:nvSpPr>
          <p:cNvPr id="6" name="QB_8_AN.57_1#6d11e9b19.blank?vcp=1&amp;pid=51db0c46b&amp;color=0,0,0&amp;vpa=13&amp;vtp=1&amp;bbb=1"/>
          <p:cNvSpPr/>
          <p:nvPr/>
        </p:nvSpPr>
        <p:spPr>
          <a:xfrm>
            <a:off x="9080975" y="3247075"/>
            <a:ext cx="19954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当月融入苏轼的词</a:t>
            </a:r>
            <a:endParaRPr lang="en-US" altLang="zh-CN" dirty="0"/>
          </a:p>
        </p:txBody>
      </p:sp>
      <p:sp>
        <p:nvSpPr>
          <p:cNvPr id="7" name="QB_8_AN.58_1#6d11e9b19.blank?vcp=1&amp;pid=51db0c46b&amp;color=0,0,0&amp;vpa=14&amp;vtp=1&amp;bbb=1"/>
          <p:cNvSpPr/>
          <p:nvPr/>
        </p:nvSpPr>
        <p:spPr>
          <a:xfrm>
            <a:off x="508476" y="3666175"/>
            <a:ext cx="1995488" cy="354330"/>
          </a:xfrm>
          <a:prstGeom prst="rect">
            <a:avLst/>
          </a:prstGeom>
          <a:noFill/>
        </p:spPr>
        <p:txBody>
          <a:bodyPr wrap="none" lIns="0" tIns="0" rIns="0" bIns="0" rtlCol="0" anchor="t"/>
          <a:lstStyle/>
          <a:p>
            <a:pPr algn="ct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便有了哲思与顿悟</a:t>
            </a:r>
            <a:endParaRPr lang="en-US" altLang="zh-CN" dirty="0"/>
          </a:p>
        </p:txBody>
      </p:sp>
      <p:sp>
        <p:nvSpPr>
          <p:cNvPr id="8" name="QB_8_AN.59_1#6d11e9b19.blank?vcp=1&amp;pid=51db0c46b&amp;color=0,0,0&amp;vpa=15&amp;vtp=1&amp;bbb=1"/>
          <p:cNvSpPr/>
          <p:nvPr/>
        </p:nvSpPr>
        <p:spPr>
          <a:xfrm>
            <a:off x="2794476" y="3666175"/>
            <a:ext cx="3709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是月有阴晴圆缺的乐观旷达（4分）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wipe(left)">
                                      <p:cBhvr>
                                        <p:cTn id="47" dur="500"/>
                                        <p:tgtEl>
                                          <p:spTgt spid="8">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wipe(left)">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60_1#e243074a8?sp=1&amp;vcp=1&amp;pid=a78f4404d&amp;color=0,0,0&amp;vtp=1&amp;bt=1&amp;bbb=1"/>
          <p:cNvSpPr/>
          <p:nvPr/>
        </p:nvSpPr>
        <p:spPr>
          <a:xfrm>
            <a:off x="502920" y="162903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6.【2023杭州西湖区模拟】阅读材料，回答问题。（8分）</a:t>
            </a:r>
            <a:endParaRPr lang="en-US" altLang="zh-CN" sz="1800" dirty="0"/>
          </a:p>
        </p:txBody>
      </p:sp>
      <p:pic>
        <p:nvPicPr>
          <p:cNvPr id="3" name="QO_7_BD.60_2#e243074a8?iti=3&amp;vcp=1&amp;pid=a78f440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66944" y="2110488"/>
            <a:ext cx="1655064"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60_3#e243074a8?iti=3&amp;vcp=1&amp;pid=a78f4404d&amp;color=0,0,0&amp;vtp=1&amp;bbb=1&amp;hb=1"/>
          <p:cNvSpPr/>
          <p:nvPr/>
        </p:nvSpPr>
        <p:spPr>
          <a:xfrm>
            <a:off x="5180076" y="3252472"/>
            <a:ext cx="1828800" cy="1178560"/>
          </a:xfrm>
          <a:prstGeom prst="rect">
            <a:avLst/>
          </a:prstGeom>
          <a:noFill/>
        </p:spPr>
        <p:txBody>
          <a:bodyPr wrap="none" lIns="0" tIns="0" rIns="0" bIns="0" rtlCol="0" anchor="t"/>
          <a:lstStyle/>
          <a:p>
            <a:pPr algn="ctr"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《富春山居图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ct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山图</a:t>
            </a:r>
            <a:endParaRPr lang="en-US" altLang="zh-CN" dirty="0"/>
          </a:p>
        </p:txBody>
      </p:sp>
      <p:sp>
        <p:nvSpPr>
          <p:cNvPr id="5" name="QO_7_BD.60_4#e243074a8?vcp=1&amp;pid=a78f4404d&amp;color=0,0,0&amp;vtp=1&amp;bbb=1&amp;hb=1"/>
          <p:cNvSpPr/>
          <p:nvPr/>
        </p:nvSpPr>
        <p:spPr>
          <a:xfrm>
            <a:off x="502920" y="4084704"/>
            <a:ext cx="11183112" cy="1608455"/>
          </a:xfrm>
          <a:prstGeom prst="rect">
            <a:avLst/>
          </a:prstGeom>
          <a:noFill/>
        </p:spPr>
        <p:txBody>
          <a:bodyPr wrap="none" lIns="0" tIns="0" rIns="0" bIns="0" rtlCol="0" anchor="t"/>
          <a:lstStyle/>
          <a:p>
            <a:pPr algn="l" latinLnBrk="1">
              <a:lnSpc>
                <a:spcPts val="3300"/>
              </a:lnSpc>
            </a:pP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富春山居图</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由元朝画家黄公望所绘</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后因</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焚画殉葬</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而身首两段</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前后两段现分别收藏于浙江博物馆和台</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北故宫博物院</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富春山居图</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以浙江富春江为背景</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描绘了两岸初秋的山光水色</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被称为</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中国十大传世名画</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如果可以打破界限</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走进</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富春山居图</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之中</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定可以领略一番奇景</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或许是不甘心止于幻想</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舞蹈家将</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富春山居图</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演绎成创意音舞诗画节目</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忆江南</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这为今人理解古人</a:t>
            </a:r>
            <a:r>
              <a:rPr lang="en-US" altLang="zh-CN"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追慕古人搭建了崭新的途径</a:t>
            </a:r>
            <a:r>
              <a:rPr lang="en-US" altLang="zh-CN"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pc="-5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8_BD.61_1#90942931e?sp=1&amp;vcp=1&amp;pid=e243074a8&amp;color=0,0,0&amp;vtp=1&amp;bt=1&amp;bbb=1"/>
          <p:cNvSpPr/>
          <p:nvPr/>
        </p:nvSpPr>
        <p:spPr>
          <a:xfrm>
            <a:off x="502920" y="159518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（1）将以下句子依次填入文中横线处，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排序正确的一项是(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dirty="0"/>
          </a:p>
        </p:txBody>
      </p:sp>
      <p:sp>
        <p:nvSpPr>
          <p:cNvPr id="3" name="QC_8_AN.62_1#90942931e.bracket?vcp=1&amp;pid=e243074a8&amp;color=0,0,0&amp;vpa=16&amp;vtp=1"/>
          <p:cNvSpPr/>
          <p:nvPr/>
        </p:nvSpPr>
        <p:spPr>
          <a:xfrm>
            <a:off x="6515575" y="1581851"/>
            <a:ext cx="331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8_BD.63_1#90942931e?vcp=1&amp;pid=e243074a8&amp;color=0,0,0&amp;vtp=1&amp;bbb=1"/>
          <p:cNvSpPr/>
          <p:nvPr/>
        </p:nvSpPr>
        <p:spPr>
          <a:xfrm>
            <a:off x="502920" y="2002729"/>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在激流中挥动桡楫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体验什么才是激流勇进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徒步在富春江岸边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体会那种在水一方的闲情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只是感觉到黄公望笔下的富春江两岸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人烟稀少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田地不多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山清水秀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就在那一幅画里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可以从夏天走到秋天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拾起飘落的树叶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感受一下什么叫繁华落尽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那时的富春江不知道与现在的有没有不同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8_BD.63_2#90942931e.choices?vcp=1&amp;pid=e243074a8&amp;color=0,0,0&amp;vtp=1&amp;bbb=1"/>
          <p:cNvSpPr/>
          <p:nvPr/>
        </p:nvSpPr>
        <p:spPr>
          <a:xfrm>
            <a:off x="502920" y="4055112"/>
            <a:ext cx="11183112" cy="351155"/>
          </a:xfrm>
          <a:prstGeom prst="rect">
            <a:avLst/>
          </a:prstGeom>
          <a:noFill/>
        </p:spPr>
        <p:txBody>
          <a:bodyPr wrap="none" lIns="0" tIns="0" rIns="0" bIns="0" rtlCol="0" anchor="t"/>
          <a:lstStyle/>
          <a:p>
            <a:pPr latinLnBrk="1">
              <a:lnSpc>
                <a:spcPts val="3100"/>
              </a:lnSpc>
              <a:tabLst>
                <a:tab pos="2861945" algn="l"/>
                <a:tab pos="5699125" algn="l"/>
                <a:tab pos="853630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.⑤③②①④</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B.⑤④③②①</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C.②①④⑤③</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.②①⑤③④</a:t>
            </a:r>
            <a:endParaRPr lang="en-US" altLang="zh-CN" sz="1800" dirty="0"/>
          </a:p>
        </p:txBody>
      </p:sp>
      <p:sp>
        <p:nvSpPr>
          <p:cNvPr id="6" name="QC_8_AS.64_1#90942931e?vcp=1&amp;pid=e243074a8&amp;color=0,0,0&amp;vtp=1&amp;bbb=1&amp;hb=1"/>
          <p:cNvSpPr/>
          <p:nvPr/>
        </p:nvSpPr>
        <p:spPr>
          <a:xfrm>
            <a:off x="502920" y="4465894"/>
            <a:ext cx="11183112" cy="11893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本题考查句子衔接与排序的能力。结合横线前文“走进《富春山居图》”可知，时间应该回到过去</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以首句应为</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⑤。③总写“那时的富春江”的特点，为第二句。②①分别写徒步岸边的悠闲和中流击楫的奋勇</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。最</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后</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，④以“繁华落尽”作为这幅画中旅行的结束。所以正确的排序为：⑤③②①④。</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65_1#7e4c6d6dc?vcp=1&amp;pid=e243074a8&amp;color=0,0,0&amp;vtp=1&amp;bt=1&amp;bbb=1"/>
          <p:cNvSpPr/>
          <p:nvPr/>
        </p:nvSpPr>
        <p:spPr>
          <a:xfrm>
            <a:off x="502920" y="2659446"/>
            <a:ext cx="11183112" cy="351155"/>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2）画横线的句子有语病</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，正确的句子应该是</a:t>
            </a:r>
            <a:r>
              <a:rPr lang="en-US" altLang="zh-CN" sz="18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sz="1800" spc="-50" dirty="0"/>
          </a:p>
        </p:txBody>
      </p:sp>
      <p:sp>
        <p:nvSpPr>
          <p:cNvPr id="3" name="QB_8_AN.66_1#7e4c6d6dc.blank?vcp=1&amp;pid=e243074a8&amp;color=0,0,0&amp;vpa=17&amp;vtp=1&amp;bbb=1"/>
          <p:cNvSpPr/>
          <p:nvPr/>
        </p:nvSpPr>
        <p:spPr>
          <a:xfrm>
            <a:off x="4994751" y="2608011"/>
            <a:ext cx="5824538" cy="354140"/>
          </a:xfrm>
          <a:prstGeom prst="rect">
            <a:avLst/>
          </a:prstGeom>
          <a:noFill/>
        </p:spPr>
        <p:txBody>
          <a:bodyPr wrap="none" lIns="0" tIns="0" rIns="0" bIns="0" rtlCol="0" anchor="t"/>
          <a:lstStyle/>
          <a:p>
            <a:pPr algn="ctr" latinLnBrk="1">
              <a:lnSpc>
                <a:spcPts val="3100"/>
              </a:lnSpc>
            </a:pPr>
            <a:r>
              <a:rPr lang="en-US" altLang="zh-CN"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这为今人理解古人、追慕古人提供了崭新的途径。（3分）</a:t>
            </a:r>
            <a:endParaRPr lang="en-US" altLang="zh-CN" spc="-50" dirty="0"/>
          </a:p>
        </p:txBody>
      </p:sp>
      <p:sp>
        <p:nvSpPr>
          <p:cNvPr id="4" name="QB_8_BD.67_1#69f52f047?sp=1&amp;vcp=1&amp;pid=e243074a8&amp;color=0,0,0&amp;vtp=1&amp;bbb=1&amp;hb=1"/>
          <p:cNvSpPr/>
          <p:nvPr/>
        </p:nvSpPr>
        <p:spPr>
          <a:xfrm>
            <a:off x="502920" y="3066989"/>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（3）小语参加“春游富春江”旅行活动时，看到富春江边的石头上有一副对联，只可惜下联已经模糊不清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为其拟写合适的下联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千峰竞雄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奇山飘出天籁响</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下联：</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dirty="0"/>
          </a:p>
        </p:txBody>
      </p:sp>
      <p:sp>
        <p:nvSpPr>
          <p:cNvPr id="5" name="QB_8_AN.68_1#69f52f047.blank?vcp=1&amp;pid=e243074a8&amp;color=0,0,0&amp;vpa=18&amp;vtp=1&amp;bbb=1"/>
          <p:cNvSpPr/>
          <p:nvPr/>
        </p:nvSpPr>
        <p:spPr>
          <a:xfrm>
            <a:off x="1194276" y="4272854"/>
            <a:ext cx="46243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【示例】百舸争流，异水传来鼓角鸣（2分）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69_1#9fd48e5ab?sp=1&amp;vcp=1&amp;pid=a78f4404d&amp;color=0,0,0&amp;vtp=1&amp;bt=1&amp;bbb=1&amp;hb=1"/>
          <p:cNvSpPr/>
          <p:nvPr/>
        </p:nvSpPr>
        <p:spPr>
          <a:xfrm>
            <a:off x="502920" y="896112"/>
            <a:ext cx="11183112" cy="1560830"/>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7.【2023杭州西湖区校级模拟】在下面文字画线处填入语句，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衔接最恰当的一项是(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（2分）</a:t>
            </a:r>
            <a:endParaRPr lang="en-US" altLang="zh-CN" sz="1800" dirty="0"/>
          </a:p>
          <a:p>
            <a:pPr latinLnBrk="1">
              <a:lnSpc>
                <a:spcPts val="32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端午节</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又称龙舟节</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是中国古老的传统节日</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在农历的五月初五这天庆祝</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写对联</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是端午节文化</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200"/>
              </a:lnSpc>
            </a:pP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的一大传承</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而在有些地方</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人们把雄黄酒涂抹在小孩的身上</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希望这样可以使孩子们不受邪灵的伤害</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许多人认</a:t>
            </a:r>
            <a:endParaRPr lang="en-US" altLang="zh-CN" sz="1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000"/>
              </a:lnSpc>
            </a:pPr>
            <a:r>
              <a:rPr lang="en-US" altLang="zh-CN"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为五月是一年中容易引发疾病的时节</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因此为了驱疾避凶</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讨个吉利</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他们会在门口悬挂艾叶和菖蒲等</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pc="-50" dirty="0"/>
          </a:p>
        </p:txBody>
      </p:sp>
      <p:sp>
        <p:nvSpPr>
          <p:cNvPr id="3" name="QC_7_AN.70_1#9fd48e5ab.bracket?vcp=1&amp;pid=a78f4404d&amp;color=0,0,0&amp;vpa=19&amp;vtp=1"/>
          <p:cNvSpPr/>
          <p:nvPr/>
        </p:nvSpPr>
        <p:spPr>
          <a:xfrm>
            <a:off x="8858725" y="907478"/>
            <a:ext cx="319088" cy="335090"/>
          </a:xfrm>
          <a:prstGeom prst="rect">
            <a:avLst/>
          </a:prstGeom>
          <a:noFill/>
        </p:spPr>
        <p:txBody>
          <a:bodyPr wrap="none" lIns="0" tIns="0" rIns="0" bIns="0" rtlCol="0" anchor="t"/>
          <a:lstStyle/>
          <a:p>
            <a:pPr algn="ctr" latinLnBrk="1">
              <a:lnSpc>
                <a:spcPts val="29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7_BD.71_1#9fd48e5ab?vcp=1&amp;pid=a78f4404d&amp;color=0,0,0&amp;vtp=1&amp;bbb=1"/>
          <p:cNvSpPr/>
          <p:nvPr/>
        </p:nvSpPr>
        <p:spPr>
          <a:xfrm>
            <a:off x="502920" y="2481263"/>
            <a:ext cx="11183112" cy="1967230"/>
          </a:xfrm>
          <a:prstGeom prst="rect">
            <a:avLst/>
          </a:prstGeom>
          <a:noFill/>
        </p:spPr>
        <p:txBody>
          <a:bodyPr wrap="none" lIns="0" tIns="0" rIns="0" bIns="0" rtlCol="0" anchor="t"/>
          <a:lstStyle/>
          <a:p>
            <a:pPr algn="l" latinLnBrk="1">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几千年来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全国各地都会举行多种多样的庆祝活动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箬叶飘香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一粽尝来千古事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据说这是为了纪念伟大的诗人屈原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最应景的就是吃粽子和赛龙舟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龙舟逐水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百桡划出四时情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7_BD.71_2#9fd48e5ab.choices?vcp=1&amp;pid=a78f4404d&amp;color=0,0,0&amp;vtp=1&amp;bbb=1"/>
          <p:cNvSpPr/>
          <p:nvPr/>
        </p:nvSpPr>
        <p:spPr>
          <a:xfrm>
            <a:off x="502920" y="4461573"/>
            <a:ext cx="11183112" cy="341630"/>
          </a:xfrm>
          <a:prstGeom prst="rect">
            <a:avLst/>
          </a:prstGeom>
          <a:noFill/>
        </p:spPr>
        <p:txBody>
          <a:bodyPr wrap="none" lIns="0" tIns="0" rIns="0" bIns="0" rtlCol="0" anchor="t"/>
          <a:lstStyle/>
          <a:p>
            <a:pPr latinLnBrk="1">
              <a:lnSpc>
                <a:spcPts val="3000"/>
              </a:lnSpc>
              <a:tabLst>
                <a:tab pos="2861945" algn="l"/>
                <a:tab pos="5699125" algn="l"/>
                <a:tab pos="853630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.④③①⑤②</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B.①④③②⑤</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C.④②⑤①③</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.①⑤②④③</a:t>
            </a:r>
            <a:endParaRPr lang="en-US" altLang="zh-CN" sz="1800" dirty="0"/>
          </a:p>
        </p:txBody>
      </p:sp>
      <p:sp>
        <p:nvSpPr>
          <p:cNvPr id="6" name="QC_7_AS.72_1#9fd48e5ab?vcp=1&amp;pid=a78f4404d&amp;color=0,0,0&amp;vtp=1&amp;bbb=1&amp;hb=1"/>
          <p:cNvSpPr/>
          <p:nvPr/>
        </p:nvSpPr>
        <p:spPr>
          <a:xfrm>
            <a:off x="502920" y="4858322"/>
            <a:ext cx="11183112" cy="1560830"/>
          </a:xfrm>
          <a:prstGeom prst="rect">
            <a:avLst/>
          </a:prstGeom>
          <a:noFill/>
        </p:spPr>
        <p:txBody>
          <a:bodyPr wrap="none" lIns="0" tIns="0" rIns="0" bIns="0" rtlCol="0" anchor="t"/>
          <a:lstStyle/>
          <a:p>
            <a:pPr algn="l" latinLnBrk="1">
              <a:lnSpc>
                <a:spcPts val="3200"/>
              </a:lnSpc>
            </a:pP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本题考查句子衔接与排序的能力。通读语段和几个句子可知，①紧承前文的“庆祝</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”，从历史的角度说</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明庆祝活动多种多样</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，有总括作用，应为第一句；④紧承①点明最应景的庆祝活动，应为第二句；</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③补充说明</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200"/>
              </a:lnSpc>
            </a:pP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吃粽子和赛龙舟”为什么“最应景”，应为第三句；②⑤用对偶形式对吃粽子和赛龙舟进行描绘</a:t>
            </a:r>
            <a:r>
              <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，根据一一对应</a:t>
            </a:r>
            <a:endParaRPr lang="en-US" altLang="zh-CN" sz="18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000"/>
              </a:lnSpc>
            </a:pPr>
            <a:r>
              <a:rPr lang="en-US" altLang="zh-CN"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原则</a:t>
            </a:r>
            <a:r>
              <a:rPr lang="en-US" altLang="zh-CN" b="1"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，②在⑤前，为第四句，⑤为第五句。因此排序为：①④③②⑤。故选B。</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left)">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3_1#28e9b6b8f?sp=1&amp;vcp=1&amp;pid=ac9ca1f14&amp;color=0,0,0&amp;vtp=1&amp;bt=1&amp;bbb=1&amp;hb=1"/>
          <p:cNvSpPr/>
          <p:nvPr/>
        </p:nvSpPr>
        <p:spPr>
          <a:xfrm>
            <a:off x="502920" y="1378905"/>
            <a:ext cx="11183112" cy="45421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1.【2024义乌二模节选】班级开展反诈宣传活动，请你参与并完成任务。（7分）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资料】</a:t>
            </a:r>
            <a:endParaRPr lang="en-US" altLang="zh-CN" sz="1800" dirty="0"/>
          </a:p>
          <a:p>
            <a:pPr algn="ct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诈骗心理学”大盘点：这么多人被骗的原因终于找到了！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自证控制</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所谓自证控制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其实非常简单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一共只有四步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站上审判者的高点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强行给你贴一个你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不能接受的标签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对你的反驳证据视而不见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予以否认或继续找碴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完全不用管是否符合逻辑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激怒你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拖垮你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第四步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继续引诱你自证清白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这时你已经上钩了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对方已实现了对你的控制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拆屋效应</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年发表的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无声的中国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中写道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中国人的性情是总喜欢调和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折中的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譬如你说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这屋子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须在这里开一个窗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大家一定不允许的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但如果你主张拆掉屋顶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他们就会来调和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愿意开窗了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这种先提出很大的要求来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接着提出较小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较少的要求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在心理学上就被称为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拆屋效应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cfccecdf1.fixed?vcp=1&amp;pid=3fcaf1f99&amp;color=89,89,89&amp;vtp=1&amp;bbb=1"/>
          <p:cNvSpPr/>
          <p:nvPr/>
        </p:nvSpPr>
        <p:spPr>
          <a:xfrm>
            <a:off x="219456" y="2441448"/>
            <a:ext cx="11740896" cy="1106424"/>
          </a:xfrm>
          <a:prstGeom prst="rect">
            <a:avLst/>
          </a:prstGeom>
          <a:noFill/>
        </p:spPr>
        <p:txBody>
          <a:bodyPr wrap="none" lIns="0" tIns="0" rIns="0" bIns="0" rtlCol="0" anchor="b"/>
          <a:lstStyle/>
          <a:p>
            <a:pPr algn="ctr" latinLnBrk="1">
              <a:lnSpc>
                <a:spcPts val="8300"/>
              </a:lnSpc>
            </a:pP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模块一</a:t>
            </a:r>
            <a:r>
              <a:rPr lang="en-US" altLang="zh-CN" sz="6600" b="1" i="0" dirty="0">
                <a:solidFill>
                  <a:srgbClr val="595959"/>
                </a:solidFill>
                <a:latin typeface="宋体" panose="02010600030101010101" pitchFamily="2" charset="-122"/>
                <a:ea typeface="宋体" panose="02010600030101010101" pitchFamily="2" charset="-122"/>
                <a:cs typeface="宋体" panose="02010600030101010101" pitchFamily="34" charset="-120"/>
              </a:rPr>
              <a:t> </a:t>
            </a:r>
            <a:r>
              <a:rPr lang="en-US" altLang="zh-CN" sz="6600" b="1" i="0"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0"/>
              </a:rPr>
              <a:t>积累与运用</a:t>
            </a:r>
            <a:endParaRPr lang="en-US" altLang="zh-CN" sz="6600" dirty="0"/>
          </a:p>
        </p:txBody>
      </p:sp>
      <p:pic>
        <p:nvPicPr>
          <p:cNvPr id="3" name="C_2#cfccecdf1.fixed?vcp=1&amp;pid=3fcaf1f99&amp;color=0,0,0&amp;tib=255,255,255&amp;vtp=1" descr="preencoded.png"/>
          <p:cNvPicPr>
            <a:picLocks noChangeAspect="1"/>
          </p:cNvPicPr>
          <p:nvPr/>
        </p:nvPicPr>
        <p:blipFill>
          <a:blip r:embed="rId1"/>
          <a:stretch>
            <a:fillRect/>
          </a:stretch>
        </p:blipFill>
        <p:spPr>
          <a:xfrm>
            <a:off x="5660136" y="3794760"/>
            <a:ext cx="832104" cy="658368"/>
          </a:xfrm>
          <a:prstGeom prst="rect">
            <a:avLst/>
          </a:prstGeom>
        </p:spPr>
      </p:pic>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3_2#28e9b6b8f?vcp=1&amp;pid=ac9ca1f14&amp;color=0,0,0&amp;mp=1&amp;vtp=1&amp;bt=1&amp;bbb=1&amp;hb=1"/>
          <p:cNvSpPr/>
          <p:nvPr/>
        </p:nvSpPr>
        <p:spPr>
          <a:xfrm>
            <a:off x="502920" y="2225772"/>
            <a:ext cx="11183112" cy="286874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03</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沉没成本效应</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沉没成本其实是一个经济学概念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一书中说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如果一项开支已经付出并且不管做出何种选择都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不能收回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一个理性的人就会忽略它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这类支出称为沉没成本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对沉没成本处理不好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很容易陷入两个误区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一是害怕走向没有效益产出的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沉淀成本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而不敢投入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放弃之前的付出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二是继续原来的错误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造成更大的亏损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而大部分人往往会选择第二种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因为很多人都是非</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理性的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都会厌恶沉没成本带来损失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摘编自“潍坊网警”公众号）</a:t>
            </a:r>
            <a:endParaRPr lang="en-US" altLang="zh-CN" dirty="0"/>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74_1#73ca9912a?sp=1&amp;vcp=1&amp;pid=28e9b6b8f&amp;color=0,0,0&amp;vtp=1&amp;bt=1&amp;bbb=1&amp;hb=1"/>
          <p:cNvSpPr/>
          <p:nvPr/>
        </p:nvSpPr>
        <p:spPr>
          <a:xfrm>
            <a:off x="502920" y="1179229"/>
            <a:ext cx="11183112" cy="37071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（1）阅读资料，分析下面案件中小谢被骗的心理原因。（4分）</a:t>
            </a:r>
            <a:endParaRPr lang="en-US" altLang="zh-CN" sz="1800" dirty="0"/>
          </a:p>
          <a:p>
            <a:pPr algn="ct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案</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件回顾</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正在上学的小谢接到一通电话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对方自称是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上海市公安局刑侦支队的警员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对方告诉小谢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她的电话卡涉嫌洗钱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已经被警方立案调查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对方以帮助小谢洗清嫌疑为由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要对小谢的账户进行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资金优先清查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被诈骗人员洗脑的小谢开始四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处筹款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先后向账户转入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多万元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贪婪的犯罪分子告诉小谢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再提供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万元的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清查资金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就能证明清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小谢只能回家向父母筹款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拿到钱后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小谢又按指示分多次将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万元转入指定账户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摘编自光明网）</a:t>
            </a:r>
            <a:endParaRPr lang="en-US" altLang="zh-CN" dirty="0"/>
          </a:p>
        </p:txBody>
      </p:sp>
      <p:sp>
        <p:nvSpPr>
          <p:cNvPr id="3" name="QO_8_AN.75_1#73ca9912a?vcp=1&amp;pid=28e9b6b8f&amp;color=0,0,0&amp;vtp=1&amp;bbb=1&amp;hb=1"/>
          <p:cNvSpPr/>
          <p:nvPr/>
        </p:nvSpPr>
        <p:spPr>
          <a:xfrm>
            <a:off x="502920" y="4892836"/>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【示例】在这个案件中，诈骗者利用自证控制，冒充警察给小谢贴上“洗钱”标签</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，诱导其自证清白以达到控制</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目的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。此外，案中涉及沉没成本效应，小谢已投入150多万元，被告知还需200万元</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，此时小谢已陷入继续投入</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的心理误区</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76_1#d33d110a8?sp=1&amp;vcp=1&amp;pid=28e9b6b8f&amp;color=0,0,0&amp;vtp=1&amp;bt=1&amp;bbb=1&amp;hb=1"/>
          <p:cNvSpPr/>
          <p:nvPr/>
        </p:nvSpPr>
        <p:spPr>
          <a:xfrm>
            <a:off x="502920" y="1151607"/>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（2）筹备小组在网络上收集了一张反诈海报，想要放在学校的宣传栏里，你认为合适吗?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请说明理由。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图中小字为“骗子套路深</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入局需谨慎”）</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pic>
        <p:nvPicPr>
          <p:cNvPr id="3" name="QO_8_BD.76_2#d33d110a8?vcp=1&amp;pid=28e9b6b8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11496" y="2059784"/>
            <a:ext cx="1975104"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8_AN.77_1#d33d110a8?vcp=1&amp;pid=28e9b6b8f&amp;color=0,0,0&amp;vtp=1&amp;bbb=1&amp;hb=1"/>
          <p:cNvSpPr/>
          <p:nvPr/>
        </p:nvSpPr>
        <p:spPr>
          <a:xfrm>
            <a:off x="502920" y="4142583"/>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【示例一】我认为合适。这张图片以深色背景为基调，整幅海报上有一个巨大的“局”字，“局”字下方的“口</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一根打结的绳索</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，在绳索中间有两列小字“骗子套路深;</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入局需谨慎”，整幅图寓意诈骗套路多，大家要谨防被骗。</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示例二】我认为不合适。这张图片以深色背景为基调，整幅海报上有一个巨大的“局”字，“局”字下方的“</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口”</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是一根打结的绳索</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，在绳索中间有两列小字“骗子套路深;</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入局需谨慎”，整幅图寓意诈骗套路多</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，大家要谨防被</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骗</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，但是对青少年的教育意义不大。（3分）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8_1#32504df3e?vcp=1&amp;pid=ac9ca1f14&amp;color=0,0,0&amp;vtp=1&amp;bt=1&amp;bbb=1&amp;hb=1"/>
          <p:cNvSpPr/>
          <p:nvPr/>
        </p:nvSpPr>
        <p:spPr>
          <a:xfrm>
            <a:off x="502920" y="1802450"/>
            <a:ext cx="11183112" cy="824040"/>
          </a:xfrm>
          <a:prstGeom prst="rect">
            <a:avLst/>
          </a:prstGeom>
          <a:noFill/>
        </p:spPr>
        <p:txBody>
          <a:bodyPr wrap="none" lIns="0" tIns="0" rIns="0" bIns="0" rtlCol="0" anchor="t"/>
          <a:lstStyle/>
          <a:p>
            <a:pPr algn="l" latinLnBrk="1">
              <a:lnSpc>
                <a:spcPts val="3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2024杭州临平区、余杭区模拟】进入网络时代，汉字被网友玩出了新花样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，赋予了新的意义和用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。同学们收集了以下资料，请你阅读并参与他们的讨论。（8分）</a:t>
            </a:r>
            <a:endParaRPr lang="en-US" altLang="zh-CN" dirty="0"/>
          </a:p>
        </p:txBody>
      </p:sp>
      <p:pic>
        <p:nvPicPr>
          <p:cNvPr id="3" name="QO_7_BD.78_1#32504df3e?vcp=1&amp;pid=ac9ca1f14&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3546" y="1803593"/>
            <a:ext cx="1124712" cy="466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78_2#32504df3e?sp=1&amp;vcp=1&amp;pid=ac9ca1f14&amp;color=0,0,0&amp;vtp=1&amp;bbb=1"/>
          <p:cNvSpPr/>
          <p:nvPr/>
        </p:nvSpPr>
        <p:spPr>
          <a:xfrm>
            <a:off x="502920" y="2634363"/>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1800" dirty="0"/>
          </a:p>
        </p:txBody>
      </p:sp>
      <p:graphicFrame>
        <p:nvGraphicFramePr>
          <p:cNvPr id="42" name="QO_7_BD.78_3#32504df3e?colgroup=11,36&amp;vcp=1&amp;pid=ac9ca1f14&amp;color=0,0,0&amp;vtp=1&amp;bbb=1&amp;hb=1"/>
          <p:cNvGraphicFramePr>
            <a:graphicFrameLocks noGrp="1"/>
          </p:cNvGraphicFramePr>
          <p:nvPr/>
        </p:nvGraphicFramePr>
        <p:xfrm>
          <a:off x="502920" y="3116138"/>
          <a:ext cx="11155680" cy="2382012"/>
        </p:xfrm>
        <a:graphic>
          <a:graphicData uri="http://schemas.openxmlformats.org/drawingml/2006/table">
            <a:tbl>
              <a:tblPr/>
              <a:tblGrid>
                <a:gridCol w="2670048"/>
                <a:gridCol w="8485632"/>
              </a:tblGrid>
              <a:tr h="38684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借汉字外形特点表达新义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如：“囧”本意是“光明”</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现在更像一种表情符号</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被赋予“忧郁</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无奈”等含义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7673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借汉字组合会意表达新义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8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（qiónɡ）</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三个“买”字叠加</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意思是不停地买就会把钱花光</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最后变穷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借汉字相似读音表达新义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如：偶（我）</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粉（很）</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1596">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借同一汉字重叠表达新义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如：“又双叒叕”表示某一事物再次出现或经常发生</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“前程朤朤</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”表示前途光明无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限</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但这一造字法也容易引起误用</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字同“虞”</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并不表示人多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6" name="QO_7_BD.78_4#32504df3e.table_image?tii=5&amp;vcp=1&amp;pid=ac9ca1f1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52492" y="3725167"/>
            <a:ext cx="356616"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7_BD.78_5#32504df3e.table_image?tii=6&amp;vcp=1&amp;pid=ac9ca1f1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62518" y="5098989"/>
            <a:ext cx="283464" cy="310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78_6#32504df3e?sp=1&amp;vcp=1&amp;pid=ac9ca1f14&amp;color=0,0,0&amp;vtp=1&amp;bt=1&amp;bbb=1&amp;hb=1"/>
          <p:cNvSpPr/>
          <p:nvPr/>
        </p:nvSpPr>
        <p:spPr>
          <a:xfrm>
            <a:off x="502920" y="1608458"/>
            <a:ext cx="11183112" cy="412623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1800" dirty="0"/>
          </a:p>
          <a:p>
            <a:pPr latinLnBrk="1">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龙行龘龘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前程朤朤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䲜䲜（yè），</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事业燚燚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（yì）</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这个春节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上述吉祥话串烧</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成了拜年的高频词汇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汉字是中华传统文化宝库之一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浩如烟海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博大精深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在字形构造上的创意与优势极其强大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大量生僻字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长年沉寂在故纸堆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在日常生活中极少使用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鲜为人知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不得不面对逐渐消亡的命运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然而随着网络普及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输</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入输出方式多元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一些生僻字在流行语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表情包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个性设计中被注入了新的活力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个别笔画繁多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手写烦琐的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怪字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也进入了大众的视野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事实上至今不属于现代汉语常用字和通用字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新华字典</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现代汉语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都没有录入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只是恰逢甲辰龙年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契合了中国人对于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的浪漫想象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某种程度上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与其说它是一个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规范汉字的应用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毋宁说它是一个吉祥符号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一种文化创意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摘编自北京日报客户端）</a:t>
            </a:r>
            <a:endParaRPr lang="en-US" altLang="zh-CN"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79_1#c464b5ea3?sp=1&amp;vcp=1&amp;pid=32504df3e&amp;color=0,0,0&amp;mp=1&amp;vtp=1&amp;bt=1&amp;bbb=1"/>
          <p:cNvSpPr/>
          <p:nvPr/>
        </p:nvSpPr>
        <p:spPr>
          <a:xfrm>
            <a:off x="502920" y="1187801"/>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（1）小语就流行的网络生造字、生僻字开展采访活动，请你根据受访者的回答，补写一个采访问题。（3分）</a:t>
            </a:r>
            <a:endParaRPr lang="en-US" altLang="zh-CN" sz="1800" dirty="0"/>
          </a:p>
        </p:txBody>
      </p:sp>
      <p:sp>
        <p:nvSpPr>
          <p:cNvPr id="3" name="QB_8_BD.79_2#c464b5ea3?sp=1&amp;vcp=1&amp;pid=32504df3e&amp;color=0,0,0&amp;mp=1&amp;vtp=1&amp;bbb=1&amp;hb=1"/>
          <p:cNvSpPr/>
          <p:nvPr/>
        </p:nvSpPr>
        <p:spPr>
          <a:xfrm>
            <a:off x="502920" y="1586263"/>
            <a:ext cx="11183112" cy="1189355"/>
          </a:xfrm>
          <a:prstGeom prst="rect">
            <a:avLst/>
          </a:prstGeom>
          <a:noFill/>
        </p:spPr>
        <p:txBody>
          <a:bodyPr wrap="none" lIns="0" tIns="0" rIns="0" bIns="0" rtlCol="0" anchor="t"/>
          <a:lstStyle/>
          <a:p>
            <a:pPr algn="l" latinLnBrk="1">
              <a:lnSpc>
                <a:spcPts val="33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小语：</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受</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访者</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这些字一般流行一段时间后热度会逐渐降低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继而被新的生造字淹没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但也有小部分因为运用广泛或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贴近日常生活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会被保留下来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甚至被收录到词典中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B_8_AN.80_1#c464b5ea3.blank?vcp=1&amp;pid=32504df3e&amp;color=0,0,0&amp;mp=1&amp;vpa=20&amp;vtp=1&amp;bbb=1"/>
          <p:cNvSpPr/>
          <p:nvPr/>
        </p:nvSpPr>
        <p:spPr>
          <a:xfrm>
            <a:off x="1194276" y="1555783"/>
            <a:ext cx="50815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【示例】您认为网络生造字能长久保留吗（3分）</a:t>
            </a:r>
            <a:endParaRPr lang="en-US" altLang="zh-CN" dirty="0"/>
          </a:p>
        </p:txBody>
      </p:sp>
      <p:sp>
        <p:nvSpPr>
          <p:cNvPr id="5" name="QO_8_BD.81_1#5af259a0e?sp=1&amp;vcp=1&amp;pid=32504df3e&amp;color=0,0,0&amp;vtp=1&amp;bbb=1&amp;hb=1"/>
          <p:cNvSpPr/>
          <p:nvPr/>
        </p:nvSpPr>
        <p:spPr>
          <a:xfrm>
            <a:off x="502920" y="2821148"/>
            <a:ext cx="11183112" cy="16084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（2）同学们就“网络生造字、生僻字”这一话题展开了讨论，你支持谁的观点？请结合上述材料和生活经验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表你的看法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。不超过100字。（5分）</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我认为网络生造字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生僻字不应该使用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乙同学</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我认为网络生造字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生僻字应鼓励使用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O_8_AN.82_1#5af259a0e?vcp=1&amp;pid=32504df3e&amp;color=0,0,0&amp;vtp=1&amp;bbb=1&amp;hb=1"/>
          <p:cNvSpPr/>
          <p:nvPr/>
        </p:nvSpPr>
        <p:spPr>
          <a:xfrm>
            <a:off x="502920" y="4472149"/>
            <a:ext cx="11183112" cy="16114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【示例一】我支持甲同学的观点。网络生造字会影响汉字的规范性，生僻字不利于文化的传播</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，会造成人们交</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、沟通的障碍。网络生造字、生僻字与特定时代的社会生活有关，随着时代变迁，它们会逐渐被淘汰。</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示例二】我支持乙同学的观点。网络生造字是一种伴随互联网发展而产生的特殊的语言文字现象</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，可以更好</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地表达情绪</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；用更生动灵活的方式让生僻字重获新生，可以更好地保护汉字、延续汉字的生命力。（5分）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wipe(left)">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3_1#c0604facb?vcp=1&amp;pid=ac9ca1f14&amp;color=0,0,0&amp;vtp=1&amp;bt=1&amp;bbb=1"/>
          <p:cNvSpPr/>
          <p:nvPr/>
        </p:nvSpPr>
        <p:spPr>
          <a:xfrm>
            <a:off x="502920" y="97361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3.【2024宁波山海联盟一模】班级在制作以“倡导低碳生活”为主题的宣传册，请你协助完成相关任务。（4分）</a:t>
            </a:r>
            <a:endParaRPr lang="en-US" altLang="zh-CN" sz="1800" dirty="0"/>
          </a:p>
        </p:txBody>
      </p:sp>
      <p:sp>
        <p:nvSpPr>
          <p:cNvPr id="3" name="QO_8_BD.84_1#f61cfa4c6?sp=1&amp;vcp=1&amp;pid=c0604facb&amp;color=0,0,0&amp;vtp=1&amp;bbb=1"/>
          <p:cNvSpPr/>
          <p:nvPr/>
        </p:nvSpPr>
        <p:spPr>
          <a:xfrm>
            <a:off x="502920" y="1370046"/>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（1）设计宣传册封面的同学想从以下两张图片中选用一张，你认为哪一张更合适？请说明理由。（3分）</a:t>
            </a:r>
            <a:endParaRPr lang="en-US" altLang="zh-CN" sz="1800" dirty="0"/>
          </a:p>
        </p:txBody>
      </p:sp>
      <p:pic>
        <p:nvPicPr>
          <p:cNvPr id="4" name="QO_8_BD.84_2#f61cfa4c6?vcp=1&amp;pid=c0604fa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59162" y="1860838"/>
            <a:ext cx="2670628" cy="147293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8_AN.85_1#f61cfa4c6?vcp=1&amp;pid=c0604facb&amp;color=0,0,0&amp;vtp=1&amp;bbb=1&amp;hb=1"/>
          <p:cNvSpPr/>
          <p:nvPr/>
        </p:nvSpPr>
        <p:spPr>
          <a:xfrm>
            <a:off x="502920" y="3461038"/>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【示例一】选择A。这张图片以“泪”为标题，图片中的地球上耸立着高高的烟囱，树木被砍光，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天空浓烟滚滚，</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底下是各种垃圾</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，原本美丽的地球变得丑陋不堪，正在流泪。这张图片给读者造成强烈的视觉冲击</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，从而警示</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人们要低碳生活</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，保护地球。</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示例二】选择B。这张图片以“绿”为标题，整个地球像一颗饱满的种子，为茁壮成长的新芽输送养料</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。这张图</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片告诉我们低碳绿色能源给地球带来了无限生机</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，要低碳生活，让地球充满生机与活力。（3分）</a:t>
            </a:r>
            <a:endParaRPr lang="en-US" altLang="zh-CN" dirty="0"/>
          </a:p>
        </p:txBody>
      </p:sp>
      <p:sp>
        <p:nvSpPr>
          <p:cNvPr id="6" name="QB_8_BD.86_1#e2b8fcbc9?sp=1&amp;vcp=1&amp;pid=c0604facb&amp;color=0,0,0&amp;vtp=1&amp;bbb=1"/>
          <p:cNvSpPr/>
          <p:nvPr/>
        </p:nvSpPr>
        <p:spPr>
          <a:xfrm>
            <a:off x="502920" y="5524343"/>
            <a:ext cx="11183112" cy="7702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（2）宣传册封面的标语还缺半句，请你补写。（1分）</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导低碳生活，</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B_8_AN.87_1#e2b8fcbc9.blank?vcp=1&amp;pid=c0604facb&amp;color=0,0,0&amp;vpa=21&amp;vtp=1&amp;bbb=1"/>
          <p:cNvSpPr/>
          <p:nvPr/>
        </p:nvSpPr>
        <p:spPr>
          <a:xfrm>
            <a:off x="2108676" y="5892008"/>
            <a:ext cx="32527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【示例】保护地球母亲（1分）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wipe(left)">
                                      <p:cBhvr>
                                        <p:cTn id="27" dur="500"/>
                                        <p:tgtEl>
                                          <p:spTgt spid="7">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wipe(left)">
                                      <p:cBhvr>
                                        <p:cTn id="3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88_1#ba8b24e33?sp=1&amp;vcp=1&amp;pid=10fd07038&amp;color=0,0,0&amp;vtp=1&amp;bt=1&amp;bbb=1&amp;hb=1"/>
          <p:cNvSpPr/>
          <p:nvPr/>
        </p:nvSpPr>
        <p:spPr>
          <a:xfrm>
            <a:off x="502920" y="973902"/>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1.【2024宁波余姚市模拟】参观浙江革命烈士纪念馆的返程途中，同学们对本次活动展开了热烈讨论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，以校报记者的身份写一则消息，报道此次研学活动。要求：①题目自拟，按照消息格式写作；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用第三人称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；③120字左右。（6分）</a:t>
            </a:r>
            <a:endParaRPr lang="en-US" altLang="zh-CN" dirty="0"/>
          </a:p>
        </p:txBody>
      </p:sp>
      <p:graphicFrame>
        <p:nvGraphicFramePr>
          <p:cNvPr id="46" name="QO_7_BD.88_2#ba8b24e33?colgroup=5,17,4,19&amp;vcp=1&amp;pid=10fd07038&amp;color=0,0,0&amp;vtp=1&amp;bbb=1&amp;hb=1"/>
          <p:cNvGraphicFramePr>
            <a:graphicFrameLocks noGrp="1"/>
          </p:cNvGraphicFramePr>
          <p:nvPr/>
        </p:nvGraphicFramePr>
        <p:xfrm>
          <a:off x="502920" y="2294194"/>
          <a:ext cx="11146536" cy="4057904"/>
        </p:xfrm>
        <a:graphic>
          <a:graphicData uri="http://schemas.openxmlformats.org/drawingml/2006/table">
            <a:tbl>
              <a:tblPr/>
              <a:tblGrid>
                <a:gridCol w="1325880"/>
                <a:gridCol w="4096512"/>
                <a:gridCol w="1069848"/>
                <a:gridCol w="4654296"/>
              </a:tblGrid>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研学时间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2024年4月3日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研学地点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浙江省革命烈士纪念馆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传承革命精神·赓续红色血脉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参加对象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××学校九年级全体师生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277870">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讨论发言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【同学一】</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这次研学活动真有意义</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参观纪念馆时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看着墙上一张张旧照片和一段段历史资料</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我仿佛回到了波澜壮阔的革命岁月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感受到了革命先烈大无畏的牺牲精神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同学二】</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是啊</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当悲壮的音乐在耳畔响起</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大家充满敬意地为革命烈士献上挽联时</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我的心情</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久久不能平静</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如今的幸福生活来之不易</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我们应珍惜当下</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为建设更美好的未来贡献自己的力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同学三】</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让我印象最深刻的是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讲革命事迹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环节</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同学们结合自己的阅读积累</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述说了一个个</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震撼人心的革命故事</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作为新时代的青少年</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我们要继承和发扬伟大的革命精神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老师】</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在本次研学活动中</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同学们了解了革命历史</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感受到了先烈们不怕牺牲的伟大品质</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传承革命精神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赓续红色血脉有了更深刻的认识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AN.89_1#ba8b24e33?vcp=1&amp;pid=10fd07038&amp;color=0,0,0&amp;vtp=1&amp;bt=1&amp;bbb=1&amp;hb=1"/>
          <p:cNvSpPr/>
          <p:nvPr/>
        </p:nvSpPr>
        <p:spPr>
          <a:xfrm>
            <a:off x="502920" y="2643603"/>
            <a:ext cx="11183112" cy="20305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1800" dirty="0"/>
          </a:p>
          <a:p>
            <a:pPr algn="ct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学校师生赴浙江省革命烈士纪念馆开展研学活动</a:t>
            </a:r>
            <a:endParaRPr lang="en-US" altLang="zh-CN" sz="1800" dirty="0"/>
          </a:p>
          <a:p>
            <a:pPr latinLnBrk="1">
              <a:lnSpc>
                <a:spcPts val="33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月3日，××学校九年级全体师生赴浙江省革命烈士纪念馆开展以“传承革命精神·赓续红色血脉</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”为主题的研</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学活动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。同学们在参观纪念馆、敬献挽联、讲述革命事迹等环节中了解了革命历史，</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感受到了伟大的革命精神，</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纷纷表示要发扬革命精神</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，为建设美好未来贡献自己的力量。（6分）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7_BD.90_1#82dabd8ac?vcp=1&amp;pid=10fd07038&amp;color=0,0,0&amp;vtp=1&amp;bt=1&amp;bbb=1&amp;hb=1"/>
          <p:cNvSpPr/>
          <p:nvPr/>
        </p:nvSpPr>
        <p:spPr>
          <a:xfrm>
            <a:off x="502920" y="1133826"/>
            <a:ext cx="11183112" cy="11893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【2024宁波鄞州区七校联考节选】学校将开展“重走革命路，重温红色情”主题研学活动。请你参与</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，并借助资料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夹完成任务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。（22分）</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制作海报】</a:t>
            </a:r>
            <a:endParaRPr lang="en-US" altLang="zh-CN" dirty="0"/>
          </a:p>
        </p:txBody>
      </p:sp>
      <p:sp>
        <p:nvSpPr>
          <p:cNvPr id="3" name="QO_8_BD.91_1#fa3fd0d87?sp=1&amp;vcp=1&amp;pid=82dabd8ac&amp;color=0,0,0&amp;vtp=1&amp;bbb=1"/>
          <p:cNvSpPr/>
          <p:nvPr/>
        </p:nvSpPr>
        <p:spPr>
          <a:xfrm>
            <a:off x="502920" y="233010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2.学生会宣传组制作了海报初稿。请你根据语境，补全对话。（11分）</a:t>
            </a:r>
            <a:endParaRPr lang="en-US" altLang="zh-CN" sz="1800" dirty="0"/>
          </a:p>
        </p:txBody>
      </p:sp>
      <p:graphicFrame>
        <p:nvGraphicFramePr>
          <p:cNvPr id="48" name="QO_8_BD.91_2#fa3fd0d87?colgroup=38,8&amp;vcp=1&amp;pid=82dabd8ac&amp;color=0,0,0&amp;vtp=1&amp;bbb=1"/>
          <p:cNvGraphicFramePr>
            <a:graphicFrameLocks noGrp="1"/>
          </p:cNvGraphicFramePr>
          <p:nvPr/>
        </p:nvGraphicFramePr>
        <p:xfrm>
          <a:off x="502920" y="2821783"/>
          <a:ext cx="11155680" cy="3344355"/>
        </p:xfrm>
        <a:graphic>
          <a:graphicData uri="http://schemas.openxmlformats.org/drawingml/2006/table">
            <a:tbl>
              <a:tblPr/>
              <a:tblGrid>
                <a:gridCol w="8970264"/>
                <a:gridCol w="2185416"/>
              </a:tblGrid>
              <a:tr h="3344355">
                <a:tc>
                  <a:txBody>
                    <a:bodyPr/>
                    <a:lstStyle/>
                    <a:p>
                      <a:pPr algn="ctr" latinLnBrk="1" hangingPunct="0">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设计思路手记</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色调：红色</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金色</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素材：雕像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飘带</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五角星</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待解决的问题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五角星内加字</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添加“心”字旁的汉字以体现革命精神</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主题词用“星火相传”还是“薪火相传”</a:t>
                      </a:r>
                      <a:endParaRPr lang="en-US" altLang="zh-CN" sz="1200" dirty="0"/>
                    </a:p>
                    <a:p>
                      <a:pPr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画面中加革命前辈的头像</a:t>
                      </a:r>
                      <a:endParaRPr lang="en-US" altLang="zh-CN" sz="1200" dirty="0"/>
                    </a:p>
                    <a:p>
                      <a:pPr algn="l"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根据《红星照耀中国》《长征》《红岩》选择人物头像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700"/>
                        </a:lnSpc>
                      </a:pPr>
                      <a:r>
                        <a:rPr lang="en-US" altLang="zh-CN" sz="1265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5" name="QO_8_BD.91_3#fa3fd0d87.table_image?tii=7&amp;vcp=1&amp;pid=82dabd8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92639" y="3222945"/>
            <a:ext cx="1746504"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c28f9ebc7.fixed?vcp=1&amp;pid=cfccecdf1&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专题二</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语言综合运用</a:t>
            </a:r>
            <a:endParaRPr lang="en-US" altLang="zh-CN" sz="54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BD.91_4#fa3fd0d87?vcp=1&amp;pid=82dabd8ac&amp;color=0,0,0&amp;mp=1&amp;vtp=1&amp;bt=1&amp;bbb=1&amp;hb=1"/>
          <p:cNvSpPr/>
          <p:nvPr/>
        </p:nvSpPr>
        <p:spPr>
          <a:xfrm>
            <a:off x="502920" y="1160465"/>
            <a:ext cx="11183112" cy="4961255"/>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组长：</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我想在海报的五角星中加一些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字旁的汉字来概括英雄前辈的优秀品质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你们有什么建议吗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表现出革命勇士持之以恒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永不言弃的精神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①____，____。</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有道理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我这就加上去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主题词我想不好用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薪火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你们觉得呢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我觉得可以用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我觉得可以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我还想在海报右下角增加革命前辈的头像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红星照耀中国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中选择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你们觉得加谁好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建议加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正如你说的那样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这样可以让同学们感受到革命战士的英勇事迹和崇高品质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在做海报的过程中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我脑海中浮现出很多有关家国情怀的古诗文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比如范仲淹的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浊酒一杯家万里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燕然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未勒归无计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你们想到了什么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我联想到了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④___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endParaRPr lang="en-US" altLang="zh-CN"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8_AN.92_1#fa3fd0d87?vcp=1&amp;pid=82dabd8ac&amp;color=0,0,0&amp;vtp=1&amp;bt=1&amp;bbb=1&amp;hb=1"/>
          <p:cNvSpPr/>
          <p:nvPr/>
        </p:nvSpPr>
        <p:spPr>
          <a:xfrm>
            <a:off x="502920" y="2227265"/>
            <a:ext cx="11183112" cy="2865755"/>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①【示例】忠</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表现出英雄前辈们对革命道路的忠诚（2分）;</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②【示例一】薪火</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“薪火”是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“点燃柴产</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生的火</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”的意思，可以表现出革命精神之火永远不熄灭，代代相传</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示例二】星火</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“星星之火，可以燎原”，运用比喻的修辞，将革命者身上展现出的精神比作“星火”，“星火</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燃我们的爱国热情</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，具有旺盛的生命力和广阔的发展前途（3分）;</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③【示例】江姐</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江姐被关押在集中营时</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，受</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尽酷刑</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，但仍不屈服，拒不交出中共地下党情报，具有坚定不移的理想信念、英勇不屈的革命精神（3分）;</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【示例一】杜甫</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安得广厦千万间</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大庇天下寒士俱欢颜</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示例二】陆游</a:t>
            </a:r>
            <a:r>
              <a:rPr lang="en-US" altLang="zh-CN"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夜阑卧听风吹雨</a:t>
            </a:r>
            <a:r>
              <a:rPr lang="en-US" altLang="zh-CN"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铁马冰河入梦来（3分）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fc9abea2?sp=1&amp;vcp=1&amp;pid=82dabd8ac&amp;color=0,0,0&amp;vtp=1&amp;bt=1&amp;bbb=1"/>
          <p:cNvSpPr/>
          <p:nvPr/>
        </p:nvSpPr>
        <p:spPr>
          <a:xfrm>
            <a:off x="502920" y="900000"/>
            <a:ext cx="11183112" cy="636905"/>
          </a:xfrm>
          <a:prstGeom prst="rect">
            <a:avLst/>
          </a:prstGeom>
          <a:noFill/>
        </p:spPr>
        <p:txBody>
          <a:bodyPr wrap="none" lIns="0" tIns="0" rIns="0" bIns="0" rtlCol="0" anchor="t"/>
          <a:lstStyle/>
          <a:p>
            <a:pPr algn="l" latinLnBrk="1">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★资料一</a:t>
            </a:r>
            <a:endParaRPr lang="en-US" altLang="zh-CN" sz="1800" dirty="0"/>
          </a:p>
          <a:p>
            <a:pPr algn="ctr" latinLnBrk="1">
              <a:lnSpc>
                <a:spcPts val="26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学活动安排</a:t>
            </a:r>
            <a:endParaRPr lang="en-US" altLang="zh-CN" sz="1800" dirty="0"/>
          </a:p>
        </p:txBody>
      </p:sp>
      <p:graphicFrame>
        <p:nvGraphicFramePr>
          <p:cNvPr id="52" name="P_8_BD#efc9abea2?colgroup=6,5,29,5&amp;vcp=1&amp;pid=82dabd8ac&amp;color=0,0,0&amp;vtp=1&amp;bbb=1&amp;hb=1"/>
          <p:cNvGraphicFramePr>
            <a:graphicFrameLocks noGrp="1"/>
          </p:cNvGraphicFramePr>
          <p:nvPr/>
        </p:nvGraphicFramePr>
        <p:xfrm>
          <a:off x="502920" y="1674192"/>
          <a:ext cx="11164824" cy="4247452"/>
        </p:xfrm>
        <a:graphic>
          <a:graphicData uri="http://schemas.openxmlformats.org/drawingml/2006/table">
            <a:tbl>
              <a:tblPr/>
              <a:tblGrid>
                <a:gridCol w="1636776"/>
                <a:gridCol w="1307592"/>
                <a:gridCol w="6912864"/>
                <a:gridCol w="1307592"/>
              </a:tblGrid>
              <a:tr h="364808">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课程安排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66268">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重走一大路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嘉兴南湖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4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南湖革命纪念馆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南湖中共一大会址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中国乌镇茅盾故居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5">
                  <a:txBody>
                    <a:bodyPr/>
                    <a:lstStyle/>
                    <a:p>
                      <a:pPr marL="0" indent="0" algn="ctr" latinLnBrk="1" hangingPunct="0">
                        <a:lnSpc>
                          <a:spcPts val="26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微课</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研学报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50036">
                <a:tc>
                  <a:txBody>
                    <a:bodyPr/>
                    <a:lstStyle/>
                    <a:p>
                      <a:pPr marL="0" indent="0" algn="ctr" latinLnBrk="1" hangingPunct="0">
                        <a:lnSpc>
                          <a:spcPts val="26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六千红旗飘永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24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温州永嘉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红十三军军部旧址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纪念馆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纪念碑</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芙蓉古村</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楠溪江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石桅岩</a:t>
                      </a:r>
                      <a:endParaRPr lang="en-US" altLang="zh-CN" sz="1200" dirty="0"/>
                    </a:p>
                    <a:p>
                      <a:pPr algn="l" latinLnBrk="1" hangingPunct="0">
                        <a:lnSpc>
                          <a:spcPts val="25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体验制作楠溪江麦饼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708152">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铮铮有风骨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绍兴越城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鲁迅故里</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周恩来纪念馆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秋瑾故居</a:t>
                      </a:r>
                      <a:endParaRPr lang="en-US" altLang="zh-CN" sz="1200" dirty="0"/>
                    </a:p>
                    <a:p>
                      <a:pPr algn="l" latinLnBrk="1" hangingPunct="0">
                        <a:lnSpc>
                          <a:spcPts val="25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体验兰亭曲水流觞</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扇面描红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1050036">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浙东引领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宁波余姚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参观浙东抗日根据地旧址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横坎头乡村综合体</a:t>
                      </a:r>
                      <a:endParaRPr lang="en-US" altLang="zh-CN" sz="1200" dirty="0"/>
                    </a:p>
                    <a:p>
                      <a:pPr algn="l" latinLnBrk="1" hangingPunct="0">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芯片科技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宁波江丰电子</a:t>
                      </a:r>
                      <a:endParaRPr lang="en-US" altLang="zh-CN" sz="1200" dirty="0"/>
                    </a:p>
                    <a:p>
                      <a:pPr algn="l" latinLnBrk="1" hangingPunct="0">
                        <a:lnSpc>
                          <a:spcPts val="25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不忘初心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牢记使命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708152">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铁军精神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湖州长兴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新四军苏浙军区旧址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苏浙军区纪念馆</a:t>
                      </a:r>
                      <a:endParaRPr lang="en-US" altLang="zh-CN" sz="1200" dirty="0"/>
                    </a:p>
                    <a:p>
                      <a:pPr algn="l" latinLnBrk="1" hangingPunct="0">
                        <a:lnSpc>
                          <a:spcPts val="25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新能源小镇展厅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bl>
          </a:graphicData>
        </a:graphic>
      </p:graphicFrame>
      <p:sp>
        <p:nvSpPr>
          <p:cNvPr id="4" name="P_8_BD#efc9abea2?vcp=1&amp;pid=82dabd8ac&amp;color=0,0,0&amp;vtp=1&amp;bbb=1"/>
          <p:cNvSpPr/>
          <p:nvPr/>
        </p:nvSpPr>
        <p:spPr>
          <a:xfrm>
            <a:off x="502920" y="6055692"/>
            <a:ext cx="11183112" cy="297180"/>
          </a:xfrm>
          <a:prstGeom prst="rect">
            <a:avLst/>
          </a:prstGeom>
          <a:noFill/>
        </p:spPr>
        <p:txBody>
          <a:bodyPr wrap="none" lIns="0" tIns="0" rIns="0" bIns="0" rtlCol="0" anchor="t"/>
          <a:lstStyle/>
          <a:p>
            <a:pPr algn="l" latinLnBrk="1">
              <a:lnSpc>
                <a:spcPts val="25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说明：嘉兴南湖区在嘉兴市东南部，绍兴越城区在绍兴市东北部。</a:t>
            </a:r>
            <a:endParaRPr lang="en-US" altLang="zh-CN" sz="1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fc9abea2?vcp=1&amp;pid=82dabd8ac&amp;color=0,0,0&amp;vtp=1&amp;bt=1&amp;bbb=1"/>
          <p:cNvSpPr/>
          <p:nvPr/>
        </p:nvSpPr>
        <p:spPr>
          <a:xfrm>
            <a:off x="502920" y="2015175"/>
            <a:ext cx="11183112" cy="3284855"/>
          </a:xfrm>
          <a:prstGeom prst="rect">
            <a:avLst/>
          </a:prstGeom>
          <a:noFill/>
        </p:spPr>
        <p:txBody>
          <a:bodyPr wrap="none" lIns="0" tIns="0" rIns="0" bIns="0" rtlCol="0" anchor="t"/>
          <a:lstStyle/>
          <a:p>
            <a:pPr algn="l"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资料二</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ctr" defTabSz="914400" rtl="0" eaLnBrk="1" fontAlgn="auto" latinLnBrk="1"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如何开展社会调查——以调查家乡梯田为例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第一步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确定主题</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楷体" panose="02010609060101010101"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社会调查是获取信息的重要途径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也是我们了解社会</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认识社会的主要渠道</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家乡是我们生活的地方</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从</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熟悉的家乡入手有助于我们掌握基本的社会调查方法</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更好地了解家乡的风土人情</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他们决定把</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元阳梯田</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作</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为本次调查的主题</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第二步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拟订提纲</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楷体" panose="02010609060101010101"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全班同学围绕家乡的梯田提出了不少问题</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在进行汇总</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归纳后</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大家共同拟定了一份调查提纲</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efc9abea2?vcp=1&amp;pid=82dabd8ac&amp;color=0,0,0&amp;vtp=1&amp;bt=1&amp;bbb=1&amp;hb=1"/>
          <p:cNvSpPr/>
          <p:nvPr/>
        </p:nvSpPr>
        <p:spPr>
          <a:xfrm>
            <a:off x="502920" y="1788797"/>
            <a:ext cx="11183112" cy="37071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实施调查</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社会调查的方法很多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可以查阅乡土资料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如地方志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也可以进行野外实地考察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或是走访当地村民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会调查可以分组进行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通过查阅图册和杂志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搜索网络等途径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寻找有关元阳梯田的资料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实地考察梯田和村落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拍摄照片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记录调查结果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设计调查问卷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对在梯田里劳作的人们进行问卷调查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第四组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探访村寨里的老人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撰写调查报告</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摘编自七年级下册《人文地理》）</a:t>
            </a:r>
            <a:endParaRPr lang="en-US" altLang="zh-CN"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fc9abea2?vcp=1&amp;pid=82dabd8ac&amp;color=0,0,0&amp;vtp=1&amp;bt=1&amp;bbb=1"/>
          <p:cNvSpPr/>
          <p:nvPr/>
        </p:nvSpPr>
        <p:spPr>
          <a:xfrm>
            <a:off x="502920" y="2229646"/>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【采访报道】</a:t>
            </a:r>
            <a:endParaRPr lang="en-US" altLang="zh-CN" sz="1800" dirty="0"/>
          </a:p>
        </p:txBody>
      </p:sp>
      <p:sp>
        <p:nvSpPr>
          <p:cNvPr id="3" name="QO_8_BD.93_1#46ac70500?vcp=1&amp;pid=82dabd8ac&amp;color=0,0,0&amp;vtp=1&amp;bbb=1"/>
          <p:cNvSpPr/>
          <p:nvPr/>
        </p:nvSpPr>
        <p:spPr>
          <a:xfrm>
            <a:off x="502920" y="2626077"/>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3.请结合资料一和资料二，完成新闻报道。（6分）</a:t>
            </a:r>
            <a:endParaRPr lang="en-US" altLang="zh-CN" sz="1800" dirty="0"/>
          </a:p>
        </p:txBody>
      </p:sp>
      <p:sp>
        <p:nvSpPr>
          <p:cNvPr id="4" name="QB_9_BD.94_1#9271c06c2?sp=1&amp;vcp=1&amp;pid=46ac70500&amp;color=0,0,0&amp;vtp=1&amp;bbb=1&amp;hb=1"/>
          <p:cNvSpPr/>
          <p:nvPr/>
        </p:nvSpPr>
        <p:spPr>
          <a:xfrm>
            <a:off x="502920" y="3033874"/>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（1）请补全消息的标题。（2分）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endParaRPr lang="en-US" altLang="zh-CN" sz="1800" dirty="0"/>
          </a:p>
          <a:p>
            <a:pPr latinLnBrk="1">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本报讯</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经学校研究决定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我校本学期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红五月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主题研学时间为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主题为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重走革命路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重温红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色情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学生将到宁波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绍兴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嘉兴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温州实地考察革命纪念馆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名人故居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体验传统文化等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获微课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照片集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寻访研学报告等成果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学校也将对研学成果进行评比和表彰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9_AN.95_1#9271c06c2.blank?vcp=1&amp;pid=46ac70500&amp;color=0,0,0&amp;vpa=22&amp;vtp=1&amp;bbb=1"/>
          <p:cNvSpPr/>
          <p:nvPr/>
        </p:nvSpPr>
        <p:spPr>
          <a:xfrm>
            <a:off x="1194276" y="3422493"/>
            <a:ext cx="7138988" cy="35414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【示例】我校将开展“重走革命路，重温红色情”主题研学活动（2分）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9_BD.96_1#b6f95fb4e?sp=1&amp;vcp=1&amp;pid=46ac70500&amp;color=0,0,0&amp;mp=1&amp;vtp=1&amp;bt=1&amp;bbb=1"/>
          <p:cNvSpPr/>
          <p:nvPr/>
        </p:nvSpPr>
        <p:spPr>
          <a:xfrm>
            <a:off x="502920" y="1550609"/>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（2）选择一位采访对象，根据采访目的，设计两个问题。（4分）</a:t>
            </a:r>
            <a:endParaRPr lang="en-US" altLang="zh-CN" sz="1800" dirty="0"/>
          </a:p>
        </p:txBody>
      </p:sp>
      <p:graphicFrame>
        <p:nvGraphicFramePr>
          <p:cNvPr id="56" name="QB_9_BD.96_2#b6f95fb4e?colgroup=6,40&amp;vcp=1&amp;pid=46ac70500&amp;color=0,0,0&amp;mp=1&amp;vtp=1&amp;bbb=1&amp;hb=1"/>
          <p:cNvGraphicFramePr>
            <a:graphicFrameLocks noGrp="1"/>
          </p:cNvGraphicFramePr>
          <p:nvPr/>
        </p:nvGraphicFramePr>
        <p:xfrm>
          <a:off x="502920" y="2032066"/>
          <a:ext cx="11155680" cy="3729990"/>
        </p:xfrm>
        <a:graphic>
          <a:graphicData uri="http://schemas.openxmlformats.org/drawingml/2006/table">
            <a:tbl>
              <a:tblPr/>
              <a:tblGrid>
                <a:gridCol w="1655064"/>
                <a:gridCol w="9500616"/>
              </a:tblGrid>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a:t>
                      </a:r>
                      <a:r>
                        <a:rPr lang="en-US" altLang="zh-CN" sz="1800" b="1"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周五下午放学后</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学校接待室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采访目的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了解研学活动安排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采访方式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深度访谈</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照片拍摄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采访用具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纸</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笔</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相机或手机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69922">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采访问题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ctr" latinLnBrk="1" hangingPunct="0">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9_AN.97_1#b6f95fb4e.blank?vcp=1&amp;pid=46ac70500&amp;color=0,0,0&amp;mp=1&amp;vpa=23&amp;vtp=1&amp;bbb=1&amp;hb=1"/>
          <p:cNvSpPr/>
          <p:nvPr/>
        </p:nvSpPr>
        <p:spPr>
          <a:xfrm>
            <a:off x="2279142" y="3573401"/>
            <a:ext cx="9373616" cy="2109407"/>
          </a:xfrm>
          <a:prstGeom prst="rect">
            <a:avLst/>
          </a:prstGeom>
          <a:noFill/>
        </p:spPr>
        <p:txBody>
          <a:bodyPr wrap="square" lIns="0" tIns="0" rIns="0" bIns="0" rtlCol="0" anchor="t"/>
          <a:lstStyle/>
          <a:p>
            <a:pPr algn="ctr" latinLnBrk="1">
              <a:lnSpc>
                <a:spcPct val="1300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【示例一】校长您好，您认为这样的研学活动安排可以培养学生的哪些能力</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？您在安排研学活动的过程中</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，做了哪些调查准备？</a:t>
            </a:r>
            <a:endParaRPr lang="en-US" altLang="zh-CN" dirty="0"/>
          </a:p>
          <a:p>
            <a:pPr algn="ctr" latinLnBrk="1">
              <a:lnSpc>
                <a:spcPct val="1300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示例二】同学你好，满分10分的话，你会给本次研学活动安排打几分</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？对于本次研学活动安排</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，你有什么建议？</a:t>
            </a:r>
            <a:endParaRPr lang="en-US" altLang="zh-CN" dirty="0"/>
          </a:p>
          <a:p>
            <a:pPr algn="ctr" latinLnBrk="1">
              <a:lnSpc>
                <a:spcPct val="1300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示例三】家长您好，根据活动安排，您是否会让孩子参加这次研学活动</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？您对本次研学活动安排有什么意见或建议吗</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2b109747d?vcp=1&amp;pid=82dabd8ac&amp;color=0,0,0&amp;vtp=1&amp;bt=1&amp;bbb=1"/>
          <p:cNvSpPr/>
          <p:nvPr/>
        </p:nvSpPr>
        <p:spPr>
          <a:xfrm>
            <a:off x="502920" y="1590709"/>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【设计方案】</a:t>
            </a:r>
            <a:endParaRPr lang="en-US" altLang="zh-CN" sz="1800" dirty="0"/>
          </a:p>
        </p:txBody>
      </p:sp>
      <p:sp>
        <p:nvSpPr>
          <p:cNvPr id="3" name="QO_8_BD.98_1#347fafc90?sp=1&amp;vcp=1&amp;pid=82dabd8ac&amp;color=0,0,0&amp;vtp=1&amp;bbb=1&amp;hb=1"/>
          <p:cNvSpPr/>
          <p:nvPr/>
        </p:nvSpPr>
        <p:spPr>
          <a:xfrm>
            <a:off x="502920" y="1988981"/>
            <a:ext cx="11183112" cy="11925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4.请结合资料一和资料二，设计社会调查中“实施调查”的分组活动。（5分）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：①选择你最感兴趣的一个地点；②设计时要结合课程主题和内容；③实施调查的过程应分步骤，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有方法，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结合路线特点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，可操作性强。</a:t>
            </a:r>
            <a:endParaRPr lang="en-US" altLang="zh-CN" dirty="0"/>
          </a:p>
        </p:txBody>
      </p:sp>
      <p:sp>
        <p:nvSpPr>
          <p:cNvPr id="4" name="QO_8_AN.99_1#347fafc90?vcp=1&amp;pid=82dabd8ac&amp;color=0,0,0&amp;vtp=1&amp;bbb=1&amp;hb=1"/>
          <p:cNvSpPr/>
          <p:nvPr/>
        </p:nvSpPr>
        <p:spPr>
          <a:xfrm>
            <a:off x="502920" y="3233581"/>
            <a:ext cx="11183112" cy="24496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【示例】我选择“绍兴越城”。</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：通过查阅图册和杂志、搜索网络等途径，搜集有关鲁迅、周恩来、秋瑾的资料。</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：实地考察鲁迅故里、周恩来纪念馆、秋瑾故居，拍摄照片，记录调查结果。</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三组</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：设计调查问卷，对景区游客和当地居民进行问卷调查，以了解他们对鲁迅、周恩来</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、秋瑾等名人的看</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，感受爱国英雄的铮铮风骨。</a:t>
            </a:r>
            <a:endParaRPr lang="en-US" altLang="zh-CN" sz="1800" dirty="0"/>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第四组</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：了解兰亭曲水流觞的历史，采访扇面描红的匠人，品味艺术之美，感受文人风骨。（5分）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7899d8f5.fixed?vcp=1&amp;pid=c28f9ebc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全国真题检测练</a:t>
            </a:r>
            <a:endParaRPr lang="en-US" altLang="zh-CN" sz="5400" dirty="0"/>
          </a:p>
        </p:txBody>
      </p:sp>
    </p:spTree>
  </p:cSld>
  <p:clrMapOvr>
    <a:masterClrMapping/>
  </p:clrMapOvr>
  <p:transition>
    <p:split dir="in"/>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00_1#0fe285dad?sp=1&amp;vcp=1&amp;pid=8e48741bc&amp;color=0,0,0&amp;vtp=1&amp;bt=1&amp;bbb=1"/>
          <p:cNvSpPr/>
          <p:nvPr/>
        </p:nvSpPr>
        <p:spPr>
          <a:xfrm>
            <a:off x="502920" y="130613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1.【2024江苏苏州中考】班级开展“‘漫’话德行”主题学习活动。下面是活动的部分环节，请你参与。（6分）</a:t>
            </a:r>
            <a:endParaRPr lang="en-US" altLang="zh-CN" sz="1800" dirty="0"/>
          </a:p>
        </p:txBody>
      </p:sp>
      <p:pic>
        <p:nvPicPr>
          <p:cNvPr id="3" name="QO_6_BD.100_2#0fe285dad?iti=4&amp;vcp=1&amp;pid=8e48741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48656" y="1787591"/>
            <a:ext cx="169164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100_3#0fe285dad?iti=4&amp;vcp=1&amp;pid=8e48741bc&amp;color=0,0,0&amp;vtp=1&amp;bbb=1"/>
          <p:cNvSpPr/>
          <p:nvPr/>
        </p:nvSpPr>
        <p:spPr>
          <a:xfrm>
            <a:off x="5382482" y="3560511"/>
            <a:ext cx="1423988" cy="767080"/>
          </a:xfrm>
          <a:prstGeom prst="rect">
            <a:avLst/>
          </a:prstGeom>
          <a:noFill/>
        </p:spPr>
        <p:txBody>
          <a:bodyPr wrap="none" lIns="0" tIns="0" rIns="0" bIns="0" rtlCol="0" anchor="t"/>
          <a:lstStyle/>
          <a:p>
            <a:pPr algn="ctr"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《舍本逐末》</a:t>
            </a:r>
            <a:endParaRPr lang="en-US" altLang="zh-CN" sz="1800" dirty="0"/>
          </a:p>
        </p:txBody>
      </p:sp>
      <p:sp>
        <p:nvSpPr>
          <p:cNvPr id="5" name="QO_7_BD.101_1#b104c56f4?sp=1&amp;vcp=1&amp;pid=0fe285dad&amp;color=0,0,0&amp;vtp=1&amp;bbb=1"/>
          <p:cNvSpPr/>
          <p:nvPr/>
        </p:nvSpPr>
        <p:spPr>
          <a:xfrm>
            <a:off x="502920" y="3977706"/>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（1）解读寓意。</a:t>
            </a:r>
            <a:endParaRPr lang="en-US" altLang="zh-CN" sz="1800" dirty="0"/>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同学围绕活动主题画了一幅名为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《舍本逐末》的漫画。请你描述漫画内容，并说一说寓意。（4分）</a:t>
            </a:r>
            <a:endParaRPr lang="en-US" altLang="zh-CN" sz="1800" dirty="0"/>
          </a:p>
        </p:txBody>
      </p:sp>
      <p:sp>
        <p:nvSpPr>
          <p:cNvPr id="6" name="QO_7_AN.102_1#b104c56f4?vcp=1&amp;pid=0fe285dad&amp;color=0,0,0&amp;vtp=1&amp;bbb=1&amp;hb=1"/>
          <p:cNvSpPr/>
          <p:nvPr/>
        </p:nvSpPr>
        <p:spPr>
          <a:xfrm>
            <a:off x="502920" y="479768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内容：画面中太阳下有一棵树，树冠上写着“德行”,树影上写着“名声”。树下一个人拿着刷子刷地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，努</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力扩大树影面积</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。寓意：德行如树，名声如影。德行高尚，名声才能响亮。做人若只想着扩大名声</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，不重视德</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，是舍本逐末。（意对即可，内容2分，寓意2分，共4分）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wipe(left)">
                                      <p:cBhvr>
                                        <p:cTn id="13" dur="500"/>
                                        <p:tgtEl>
                                          <p:spTgt spid="6">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wipe(left)">
                                      <p:cBhvr>
                                        <p:cTn id="1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c28f9ebc7?lid=ee73ad1c1&amp;cid=ee73ad1c1&amp;vtp=1&amp;bt=1&amp;bbb=1">
            <a:hlinkClick r:id="rId1" action="ppaction://hlinksldjump"/>
          </p:cNvPr>
          <p:cNvSpPr/>
          <p:nvPr/>
        </p:nvSpPr>
        <p:spPr>
          <a:xfrm>
            <a:off x="3666744" y="2121408"/>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浙江真题诊断练</a:t>
            </a:r>
            <a:endParaRPr lang="en-US" altLang="zh-CN" sz="2800" dirty="0"/>
          </a:p>
        </p:txBody>
      </p:sp>
      <p:sp>
        <p:nvSpPr>
          <p:cNvPr id="3" name="C_1#目录1:c28f9ebc7?lid=472ef9caa&amp;cid=472ef9caa&amp;vtp=1&amp;bbb=1">
            <a:hlinkClick r:id="rId2" action="ppaction://hlinksldjump"/>
          </p:cNvPr>
          <p:cNvSpPr/>
          <p:nvPr/>
        </p:nvSpPr>
        <p:spPr>
          <a:xfrm>
            <a:off x="3666744" y="3090672"/>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主题突破练</a:t>
            </a:r>
            <a:endParaRPr lang="en-US" altLang="zh-CN" sz="2800" dirty="0"/>
          </a:p>
        </p:txBody>
      </p:sp>
      <p:sp>
        <p:nvSpPr>
          <p:cNvPr id="4" name="C_1#目录1:c28f9ebc7?lid=f7899d8f5&amp;cid=f7899d8f5&amp;vtp=1&amp;bbb=1">
            <a:hlinkClick r:id="rId3" action="ppaction://hlinksldjump"/>
          </p:cNvPr>
          <p:cNvSpPr/>
          <p:nvPr/>
        </p:nvSpPr>
        <p:spPr>
          <a:xfrm>
            <a:off x="3666744" y="4059936"/>
            <a:ext cx="7196328" cy="612648"/>
          </a:xfrm>
          <a:prstGeom prst="rect">
            <a:avLst/>
          </a:prstGeom>
          <a:solidFill>
            <a:srgbClr val="BDD7EE"/>
          </a:solidFill>
        </p:spPr>
        <p:txBody>
          <a:bodyPr wrap="none" lIns="127000" tIns="127000" rIns="127000" bIns="127000" rtlCol="0" anchor="ctr"/>
          <a:lstStyle/>
          <a:p>
            <a:pPr marL="0" algn="ctr" latinLnBrk="1">
              <a:lnSpc>
                <a:spcPts val="3400"/>
              </a:lnSpc>
            </a:pPr>
            <a:r>
              <a:rPr lang="en-US" altLang="zh-CN" sz="2800" b="0" i="0" dirty="0">
                <a:solidFill>
                  <a:srgbClr val="000000"/>
                </a:solidFill>
                <a:latin typeface="黑体" panose="02010609060101010101" pitchFamily="34" charset="-122"/>
                <a:ea typeface="黑体" panose="02010609060101010101" pitchFamily="34" charset="-122"/>
                <a:cs typeface="黑体" panose="02010609060101010101" pitchFamily="34" charset="-120"/>
              </a:rPr>
              <a:t>全国真题检测练</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3_1#e495b6b80?sp=1&amp;vcp=1&amp;pid=0fe285dad&amp;color=0,0,0&amp;vtp=1&amp;bt=1&amp;bbb=1&amp;hb=1"/>
          <p:cNvSpPr/>
          <p:nvPr/>
        </p:nvSpPr>
        <p:spPr>
          <a:xfrm>
            <a:off x="502920" y="2430084"/>
            <a:ext cx="11183112" cy="11923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（2）丰富设计。</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学们认为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，如果在树冠、树影、人物、太阳等部分对漫画进行修改，讽刺效果还可以增强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。请你任选一处修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，并简述理由。（2分）</a:t>
            </a:r>
            <a:endParaRPr lang="en-US" altLang="zh-CN" dirty="0"/>
          </a:p>
        </p:txBody>
      </p:sp>
      <p:sp>
        <p:nvSpPr>
          <p:cNvPr id="3" name="QO_7_AN.104_1#e495b6b80?vcp=1&amp;pid=0fe285dad&amp;color=0,0,0&amp;vtp=1&amp;bbb=1"/>
          <p:cNvSpPr/>
          <p:nvPr/>
        </p:nvSpPr>
        <p:spPr>
          <a:xfrm>
            <a:off x="502920" y="366738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【示例一】给图画中的人物设计汗滴，凸显男子在扩大名声过程中的辛苦。</a:t>
            </a:r>
            <a:endParaRPr lang="en-US" altLang="zh-CN" sz="1800" dirty="0"/>
          </a:p>
          <a:p>
            <a:pPr latinLnBrk="1">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示例二】缩小树冠面积，或扩大树影面积，使二者形成反差。</a:t>
            </a:r>
            <a:endParaRPr lang="en-US" altLang="zh-CN" sz="1800" dirty="0"/>
          </a:p>
          <a:p>
            <a:pPr latinLnBrk="1">
              <a:lnSpc>
                <a:spcPts val="3100"/>
              </a:lnSpc>
            </a:pPr>
            <a:r>
              <a:rPr lang="en-US" altLang="zh-CN" b="1"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spc="-1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示例三】给太阳或树冠画上愁眉苦脸或惊讶的表情，凸显太阳或树冠对该人行为的不满、讶异。（意对即可，2分）</a:t>
            </a:r>
            <a:endParaRPr lang="en-US" altLang="zh-CN" sz="1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29_1#c3e027b13?vcp=1&amp;pid=8e48741bc&amp;color=0,0,0&amp;vtp=1&amp;bt=1&amp;bbb=1"/>
          <p:cNvSpPr/>
          <p:nvPr/>
        </p:nvSpPr>
        <p:spPr>
          <a:xfrm>
            <a:off x="502920" y="224212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2.【2024江苏扬州中考】学校开展以“君子自强不息”为主题的综合性学习活动，请完成以下任务。（12分）</a:t>
            </a:r>
            <a:endParaRPr lang="en-US" altLang="zh-CN" sz="1800" dirty="0"/>
          </a:p>
        </p:txBody>
      </p:sp>
      <p:sp>
        <p:nvSpPr>
          <p:cNvPr id="3" name="QB_7_BD.130_1#4ceba401d?vcp=1&amp;pid=c3e027b13&amp;color=0,0,0&amp;vtp=1&amp;bbb=1&amp;hb=1&amp;hltap=1"/>
          <p:cNvSpPr/>
          <p:nvPr/>
        </p:nvSpPr>
        <p:spPr>
          <a:xfrm>
            <a:off x="502920" y="2640586"/>
            <a:ext cx="11183112" cy="242932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学校邀请神舟团队成员来做报告，作为活动主持人，听完他的发言，你如何总结？（4分）</a:t>
            </a:r>
            <a:endParaRPr lang="en-US" altLang="zh-CN" sz="1800" dirty="0"/>
          </a:p>
          <a:p>
            <a:pPr latinLnBrk="1">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团队成员</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我们神舟团队坚持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一次做对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分才是合格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的理念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并将其落实到每次任务准备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每项判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每个实验中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总结:</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_________________________________________________________________________________________________</a:t>
            </a:r>
            <a:endParaRPr lang="en-US" altLang="zh-CN" dirty="0">
              <a:solidFill>
                <a:srgbClr val="000000"/>
              </a:solidFill>
              <a:latin typeface="宋体" panose="02010600030101010101" pitchFamily="2" charset="-122"/>
            </a:endParaRPr>
          </a:p>
        </p:txBody>
      </p:sp>
      <p:sp>
        <p:nvSpPr>
          <p:cNvPr id="4" name="QB_7_AN.131_1#4ceba401d?vcp=1&amp;pid=c3e027b13&amp;color=0,0,0&amp;vtp=1&amp;bbb=1&amp;hb=1&amp;hla=1"/>
          <p:cNvSpPr/>
          <p:nvPr/>
        </p:nvSpPr>
        <p:spPr>
          <a:xfrm>
            <a:off x="502920" y="3875026"/>
            <a:ext cx="11183112" cy="1141540"/>
          </a:xfrm>
          <a:prstGeom prst="rect">
            <a:avLst/>
          </a:prstGeom>
          <a:noFill/>
        </p:spPr>
        <p:txBody>
          <a:bodyPr wrap="none" lIns="0" tIns="0" rIns="0" bIns="0" rtlCol="0" anchor="t"/>
          <a:lstStyle/>
          <a:p>
            <a:pPr latinLnBrk="1">
              <a:lnSpc>
                <a:spcPts val="31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示例】同学们，看来神舟团队的成功绝非偶然啊，相信同学们从中感受到了精益求精</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、坚持不懈的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君子品质</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。我们当代中学生更应该向神舟团队学习，发挥自强不息的时代精神，努力向上，坚持不懈</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。让我们</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一起给神舟队员热烈的掌声</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，感谢他们的分享。（4</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7_1#2076f5b96?vcp=1&amp;pid=c3e027b13&amp;color=0,0,0&amp;mp=1&amp;vtp=1&amp;bt=1&amp;bbb=1&amp;hb=1"/>
          <p:cNvSpPr/>
          <p:nvPr/>
        </p:nvSpPr>
        <p:spPr>
          <a:xfrm>
            <a:off x="502920" y="2226884"/>
            <a:ext cx="11183112" cy="16114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如把下面这句话扩展成通讯，凸显解放军战士自强不息的精神，你会扣住哪些要点展开扩写？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简述理由。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东部战区海军某观通站雷达分队长潘积绪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年坚守小岛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习惯在不同时分醒来奔向战位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摘自2024年4月24日《人民日报》）</a:t>
            </a:r>
            <a:endParaRPr lang="en-US" altLang="zh-CN" dirty="0"/>
          </a:p>
        </p:txBody>
      </p:sp>
      <p:sp>
        <p:nvSpPr>
          <p:cNvPr id="3" name="QO_7_AN.108_1#2076f5b96?vcp=1&amp;pid=c3e027b13&amp;color=0,0,0&amp;vtp=1&amp;bbb=1&amp;hb=1"/>
          <p:cNvSpPr/>
          <p:nvPr/>
        </p:nvSpPr>
        <p:spPr>
          <a:xfrm>
            <a:off x="502920" y="3883281"/>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【示例】要点：坚持不懈；为国献身，视死如归。理由：本篇是人物通讯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，选取这两个角度可以体现时代的特</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征</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——自强不息，通过描写潘队长“17年坚守小岛”“不同时分醒来奔向战位”的行为，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体现其性格品质。</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要点2分，理由2分，共4分）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09_1#983c756c8?vcp=1&amp;pid=c3e027b13&amp;color=0,0,0&amp;vtp=1&amp;bt=1&amp;bbb=1&amp;hb=1"/>
          <p:cNvSpPr/>
          <p:nvPr/>
        </p:nvSpPr>
        <p:spPr>
          <a:xfrm>
            <a:off x="502920" y="2013619"/>
            <a:ext cx="11183112" cy="24498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以“君子自强不息”为主题开展演讲，你会选择下列哪一个素材作为论据？简述理由。（4分）</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余则缊袍敝衣处其间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略无慕艳意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以中有足乐者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不知口体之奉不若人也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送东阳马生序》）</a:t>
            </a:r>
            <a:endParaRPr lang="en-US" altLang="zh-CN" sz="1800" dirty="0"/>
          </a:p>
          <a:p>
            <a:pPr latinLnBrk="1">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斯科特接受了这项任务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他要忠实地去履行这一最冷酷无情的职责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在世界面前为另一个人完成的业绩做证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而这一事业正是他自己所热烈追求的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伟大的悲剧》）</a:t>
            </a:r>
            <a:endParaRPr lang="en-US" altLang="zh-CN" dirty="0"/>
          </a:p>
        </p:txBody>
      </p:sp>
      <p:sp>
        <p:nvSpPr>
          <p:cNvPr id="3" name="QO_7_AN.110_1#983c756c8?vcp=1&amp;pid=c3e027b13&amp;color=0,0,0&amp;vtp=1&amp;bbb=1&amp;hb=1"/>
          <p:cNvSpPr/>
          <p:nvPr/>
        </p:nvSpPr>
        <p:spPr>
          <a:xfrm>
            <a:off x="502920" y="448262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选A,《送东阳马生序》是宋濂写于晚年的一篇劝学之作，“余则缊袍敝衣处其间</a:t>
            </a:r>
            <a:r>
              <a:rPr lang="en-US" altLang="zh-CN" sz="1800" b="1"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不若人也</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”写出了</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他青年时代求学的困难</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，突出了他内心的充实和强大，能体现出自强不息的主题。（4分）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1_1#488d8c6c0?vcp=1&amp;pid=8e48741bc&amp;color=0,0,0&amp;vtp=1&amp;bt=1&amp;bbb=1&amp;hb=1"/>
          <p:cNvSpPr/>
          <p:nvPr/>
        </p:nvSpPr>
        <p:spPr>
          <a:xfrm>
            <a:off x="502920" y="945422"/>
            <a:ext cx="11183112" cy="2027555"/>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【2024江苏连云港中考】小宇在学校图书馆借到了一本名为《澄衷蒙学堂字课图说》的图书</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，这是清光绪年间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1901年）的一本识字课本，被誉为“百年语文第一书”。书中对于“天”的解释引起了小宇的兴趣</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，小宇想制作一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期板报</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，用“说文解字”“不同释义”“文表转换”“文化探源”四个板块展现探究的收获，</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请你帮他完成具体的任务。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13分）</a:t>
            </a:r>
            <a:endParaRPr lang="en-US" altLang="zh-CN" sz="1800" dirty="0"/>
          </a:p>
          <a:p>
            <a:pPr latinLnBrk="1">
              <a:lnSpc>
                <a:spcPts val="3100"/>
              </a:lnSpc>
            </a:pPr>
            <a:r>
              <a:rPr lang="en-US" altLang="zh-CN"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说文解字】</a:t>
            </a:r>
            <a:endParaRPr lang="en-US" altLang="zh-CN" dirty="0"/>
          </a:p>
        </p:txBody>
      </p:sp>
      <p:sp>
        <p:nvSpPr>
          <p:cNvPr id="3" name="QO_7_BD.112_1#862f4dcd2?sp=1&amp;vcp=1&amp;pid=488d8c6c0&amp;color=0,0,0&amp;vtp=1&amp;bbb=1"/>
          <p:cNvSpPr/>
          <p:nvPr/>
        </p:nvSpPr>
        <p:spPr>
          <a:xfrm>
            <a:off x="502920" y="2967200"/>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3.根据小宇提供的汉字演变图片和《说文解字》的解释，请你探究“天”的造字方法并写出依据。（3分）</a:t>
            </a:r>
            <a:endParaRPr lang="en-US" altLang="zh-CN" sz="1800" dirty="0"/>
          </a:p>
        </p:txBody>
      </p:sp>
      <p:pic>
        <p:nvPicPr>
          <p:cNvPr id="4" name="QO_7_BD.112_3#862f4dcd2?htil=1&amp;vcp=1&amp;pid=488d8c6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53896" y="3458879"/>
            <a:ext cx="896112"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7_BD.112_4#862f4dcd2?htil=1&amp;vcp=1&amp;pid=488d8c6c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51960" y="3458879"/>
            <a:ext cx="88696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7_BD.112_5#862f4dcd2?htil=1&amp;vcp=1&amp;pid=488d8c6c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12864" y="3458879"/>
            <a:ext cx="116128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7_BD.112_6#862f4dcd2?htil=1&amp;vcp=1&amp;pid=488d8c6c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83496" y="3458879"/>
            <a:ext cx="1216152"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O_7_BD.112_7#862f4dcd2?vcp=1&amp;pid=488d8c6c0&amp;color=0,0,0&amp;vtp=1&amp;bbb=1"/>
          <p:cNvSpPr/>
          <p:nvPr/>
        </p:nvSpPr>
        <p:spPr>
          <a:xfrm>
            <a:off x="502920" y="5147979"/>
            <a:ext cx="11183112" cy="773240"/>
          </a:xfrm>
          <a:prstGeom prst="rect">
            <a:avLst/>
          </a:prstGeom>
          <a:noFill/>
        </p:spPr>
        <p:txBody>
          <a:bodyPr wrap="none" lIns="0" tIns="0" rIns="0" bIns="0" rtlCol="0" anchor="t"/>
          <a:lstStyle/>
          <a:p>
            <a:pPr algn="ctr" latinLnBrk="1">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颠也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至高无上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说文解字·一部》</a:t>
            </a:r>
            <a:endParaRPr lang="en-US" altLang="zh-CN" sz="1800" dirty="0"/>
          </a:p>
        </p:txBody>
      </p:sp>
      <p:sp>
        <p:nvSpPr>
          <p:cNvPr id="9" name="QO_7_AN.113_1#862f4dcd2?vcp=1&amp;pid=488d8c6c0&amp;color=0,0,0&amp;vtp=1&amp;bbb=1"/>
          <p:cNvSpPr/>
          <p:nvPr/>
        </p:nvSpPr>
        <p:spPr>
          <a:xfrm>
            <a:off x="502920" y="5971637"/>
            <a:ext cx="11183112" cy="351155"/>
          </a:xfrm>
          <a:prstGeom prst="rect">
            <a:avLst/>
          </a:prstGeom>
          <a:noFill/>
        </p:spPr>
        <p:txBody>
          <a:bodyPr wrap="none" lIns="0" tIns="0" rIns="0" bIns="0" rtlCol="0" anchor="t"/>
          <a:lstStyle/>
          <a:p>
            <a:pPr algn="l" latinLnBrk="1">
              <a:lnSpc>
                <a:spcPts val="3100"/>
              </a:lnSpc>
            </a:pPr>
            <a:r>
              <a:rPr lang="en-US" altLang="zh-CN" sz="1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会意。大，是两手两脚分开的人形，用一横来指示人的头顶上方的区域，二者合在一起就是天。（3分）</a:t>
            </a:r>
            <a:endParaRPr lang="en-US" altLang="zh-CN" sz="1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wipe(left)">
                                      <p:cBhvr>
                                        <p:cTn id="7" dur="500"/>
                                        <p:tgtEl>
                                          <p:spTgt spid="9">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wipe(left)">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7866acc40?vcp=1&amp;pid=488d8c6c0&amp;color=0,0,0&amp;vtp=1&amp;bt=1&amp;bbb=1"/>
          <p:cNvSpPr/>
          <p:nvPr/>
        </p:nvSpPr>
        <p:spPr>
          <a:xfrm>
            <a:off x="502920" y="1622776"/>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【不同释义】</a:t>
            </a:r>
            <a:endParaRPr lang="en-US" altLang="zh-CN" sz="1800" dirty="0"/>
          </a:p>
        </p:txBody>
      </p:sp>
      <p:sp>
        <p:nvSpPr>
          <p:cNvPr id="3" name="QO_7_BD.114_1#251b4d210?sp=1&amp;vcp=1&amp;pid=488d8c6c0&amp;color=0,0,0&amp;vtp=1&amp;bbb=1&amp;hb=1"/>
          <p:cNvSpPr/>
          <p:nvPr/>
        </p:nvSpPr>
        <p:spPr>
          <a:xfrm>
            <a:off x="502920" y="2021048"/>
            <a:ext cx="11183112"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4.《澄衷蒙学堂字课图说》和《新华字典》对于“天”字的解释差别很大，小宇列出了两种释义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，请你写一段话简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要说明二者的不同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a:t>
            </a:r>
            <a:endParaRPr lang="en-US" altLang="zh-CN" dirty="0"/>
          </a:p>
        </p:txBody>
      </p:sp>
      <p:graphicFrame>
        <p:nvGraphicFramePr>
          <p:cNvPr id="65" name="QO_7_BD.114_2#251b4d210?colgroup=40,7&amp;vcp=1&amp;pid=488d8c6c0&amp;color=0,0,0&amp;vtp=1&amp;bbb=1&amp;hb=1"/>
          <p:cNvGraphicFramePr>
            <a:graphicFrameLocks noGrp="1"/>
          </p:cNvGraphicFramePr>
          <p:nvPr/>
        </p:nvGraphicFramePr>
        <p:xfrm>
          <a:off x="502920" y="2924018"/>
          <a:ext cx="11155680" cy="1841691"/>
        </p:xfrm>
        <a:graphic>
          <a:graphicData uri="http://schemas.openxmlformats.org/drawingml/2006/table">
            <a:tbl>
              <a:tblPr/>
              <a:tblGrid>
                <a:gridCol w="9381744"/>
                <a:gridCol w="1773936"/>
              </a:tblGrid>
              <a:tr h="1841691">
                <a:tc>
                  <a:txBody>
                    <a:bodyPr/>
                    <a:lstStyle/>
                    <a:p>
                      <a:pPr marL="0" indent="0" algn="l" latinLnBrk="1" hangingPunct="0">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至高无上曰天</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积气也</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气包乎地</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近地者气浓</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离地愈远则愈薄</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以风雨表测之</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高千尺</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三十之一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高万有六百尺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轻三之一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高万八千尺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轻二之一</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高至二百余里而气尽</a:t>
                      </a:r>
                      <a:r>
                        <a:rPr lang="en-US" altLang="zh-CN" sz="1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故曰天空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澄衷蒙学堂字课图说》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在地面以上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的高空</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新华</a:t>
                      </a:r>
                      <a:endParaRPr lang="en-US" altLang="zh-CN" sz="1200" dirty="0"/>
                    </a:p>
                    <a:p>
                      <a:pPr marL="0" lvl="0" indent="0" algn="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O_7_AN.115_1#251b4d210?vcp=1&amp;pid=488d8c6c0&amp;color=0,0,0&amp;vtp=1&amp;bbb=1&amp;hb=1"/>
          <p:cNvSpPr/>
          <p:nvPr/>
        </p:nvSpPr>
        <p:spPr>
          <a:xfrm>
            <a:off x="502920" y="4905218"/>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【示例】《澄衷蒙学堂字课图说》对“天”的解释包含古人朴素的地理观</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，揭示了天的高度与气体稀薄程度的关</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，更为详尽、具体；《新华字典》对“天”字的解释十分简要。（3分）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0be404b7b?vcp=1&amp;pid=488d8c6c0&amp;color=0,0,0&amp;vtp=1&amp;bt=1&amp;bbb=1"/>
          <p:cNvSpPr/>
          <p:nvPr/>
        </p:nvSpPr>
        <p:spPr>
          <a:xfrm>
            <a:off x="502920" y="2030129"/>
            <a:ext cx="11183112" cy="1192340"/>
          </a:xfrm>
          <a:prstGeom prst="rect">
            <a:avLst/>
          </a:prstGeom>
          <a:noFill/>
        </p:spPr>
        <p:txBody>
          <a:bodyPr wrap="none" lIns="0" tIns="0" rIns="0" bIns="0" rtlCol="0" anchor="t"/>
          <a:lstStyle/>
          <a:p>
            <a:pPr algn="l" latinLnBrk="1">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文表转换】</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5.小宇将《澄衷蒙学堂字课图说》对“天”字的解释转换为图表，请你帮助他把表格中的内容补充完整。（3分）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algn="ctr" defTabSz="914400" rtl="0" eaLnBrk="1" fontAlgn="auto" latinLnBrk="1"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“天”字的解释</a:t>
            </a:r>
            <a:endParaRPr lang="en-US" altLang="zh-CN" sz="1800" dirty="0"/>
          </a:p>
        </p:txBody>
      </p:sp>
      <p:graphicFrame>
        <p:nvGraphicFramePr>
          <p:cNvPr id="66" name="QB_7_BD.116_3#df2f36183?colgroup=35,12&amp;vcp=1&amp;pid=488d8c6c0&amp;color=0,0,0&amp;vtp=1&amp;bbb=1"/>
          <p:cNvGraphicFramePr>
            <a:graphicFrameLocks noGrp="1"/>
          </p:cNvGraphicFramePr>
          <p:nvPr/>
        </p:nvGraphicFramePr>
        <p:xfrm>
          <a:off x="502920" y="3350421"/>
          <a:ext cx="11164824" cy="1945450"/>
        </p:xfrm>
        <a:graphic>
          <a:graphicData uri="http://schemas.openxmlformats.org/drawingml/2006/table">
            <a:tbl>
              <a:tblPr/>
              <a:tblGrid>
                <a:gridCol w="2980944"/>
                <a:gridCol w="2980944"/>
                <a:gridCol w="2212848"/>
                <a:gridCol w="2990088"/>
              </a:tblGrid>
              <a:tr h="385382">
                <a:tc gridSpan="3">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a:txBody>
                    <a:bodyPr/>
                    <a:lstStyle/>
                    <a:p>
                      <a:pPr algn="ctr" latinLnBrk="1" hangingPunct="0">
                        <a:lnSpc>
                          <a:spcPts val="27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稀薄程度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一千尺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约333米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轻三十之一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万有六百尺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533米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0017">
                <a:tc>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000米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轻二之一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390017">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二百余里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约100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000米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6" name="QB_7_AN.117_1#df2f36183.blank?vcp=1&amp;pid=488d8c6c0&amp;color=0,0,0&amp;vpa=24&amp;vtp=1&amp;bbb=1"/>
          <p:cNvSpPr/>
          <p:nvPr/>
        </p:nvSpPr>
        <p:spPr>
          <a:xfrm>
            <a:off x="8614632" y="4115913"/>
            <a:ext cx="1081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轻三之一</a:t>
            </a:r>
            <a:endParaRPr lang="en-US" altLang="zh-CN" dirty="0"/>
          </a:p>
        </p:txBody>
      </p:sp>
      <p:sp>
        <p:nvSpPr>
          <p:cNvPr id="7" name="QB_7_AN.118_1#df2f36183.blank?vcp=1&amp;pid=488d8c6c0&amp;color=0,0,0&amp;vpa=25&amp;vtp=1&amp;bbb=1"/>
          <p:cNvSpPr/>
          <p:nvPr/>
        </p:nvSpPr>
        <p:spPr>
          <a:xfrm>
            <a:off x="1541748" y="4505932"/>
            <a:ext cx="1081088" cy="31623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万八千尺</a:t>
            </a:r>
            <a:endParaRPr lang="en-US" altLang="zh-CN" dirty="0"/>
          </a:p>
        </p:txBody>
      </p:sp>
      <p:sp>
        <p:nvSpPr>
          <p:cNvPr id="8" name="QB_7_AN.119_1#df2f36183.blank?vcp=1&amp;pid=488d8c6c0&amp;color=0,0,0&amp;vpa=26&amp;vtp=1&amp;bbb=1"/>
          <p:cNvSpPr/>
          <p:nvPr/>
        </p:nvSpPr>
        <p:spPr>
          <a:xfrm>
            <a:off x="7814532" y="4895948"/>
            <a:ext cx="2681288" cy="316040"/>
          </a:xfrm>
          <a:prstGeom prst="rect">
            <a:avLst/>
          </a:prstGeom>
          <a:noFill/>
        </p:spPr>
        <p:txBody>
          <a:bodyPr wrap="none" lIns="0" tIns="0" rIns="0" bIns="0" rtlCol="0" anchor="t"/>
          <a:lstStyle/>
          <a:p>
            <a:pPr algn="ctr" latinLnBrk="1">
              <a:lnSpc>
                <a:spcPts val="27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气尽（每空1分，共3分）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c4522e280?vcp=1&amp;pid=488d8c6c0&amp;color=0,0,0&amp;vtp=1&amp;bt=1&amp;bbb=1"/>
          <p:cNvSpPr/>
          <p:nvPr/>
        </p:nvSpPr>
        <p:spPr>
          <a:xfrm>
            <a:off x="502920" y="2019874"/>
            <a:ext cx="11183112" cy="354330"/>
          </a:xfrm>
          <a:prstGeom prst="rect">
            <a:avLst/>
          </a:prstGeom>
          <a:noFill/>
        </p:spPr>
        <p:txBody>
          <a:bodyPr wrap="none" lIns="0" tIns="0" rIns="0" bIns="0" rtlCol="0" anchor="t"/>
          <a:lstStyle/>
          <a:p>
            <a:pPr algn="l" latinLnBrk="1">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【文化探源】</a:t>
            </a:r>
            <a:endParaRPr lang="en-US" altLang="zh-CN" sz="1800" dirty="0"/>
          </a:p>
        </p:txBody>
      </p:sp>
      <p:sp>
        <p:nvSpPr>
          <p:cNvPr id="3" name="QO_7_BD.120_1#4c51e9be7?sp=1&amp;vcp=1&amp;pid=488d8c6c0&amp;color=0,0,0&amp;vtp=1&amp;bbb=1&amp;hb=1"/>
          <p:cNvSpPr/>
          <p:nvPr/>
        </p:nvSpPr>
        <p:spPr>
          <a:xfrm>
            <a:off x="502920" y="2418146"/>
            <a:ext cx="11183112" cy="20305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6.由“至高无上曰天”，小宇联想到《少年中国说》。请你结合他摘录的内容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，谈谈梁启超对中国少年的期望以及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我中国少年”之责任与使命。（4分）</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天戴其苍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地履其黄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纵有千古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横有八荒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前途似海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来日方长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我少年中国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与天不老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壮哉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我中国少年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与国无疆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梁启超《少年中国说》</a:t>
            </a:r>
            <a:endParaRPr lang="en-US" altLang="zh-CN" dirty="0"/>
          </a:p>
        </p:txBody>
      </p:sp>
      <p:sp>
        <p:nvSpPr>
          <p:cNvPr id="4" name="QO_7_AN.121_1#4c51e9be7?vcp=1&amp;pid=488d8c6c0&amp;color=0,0,0&amp;vtp=1&amp;bbb=1&amp;hb=1"/>
          <p:cNvSpPr/>
          <p:nvPr/>
        </p:nvSpPr>
        <p:spPr>
          <a:xfrm>
            <a:off x="502920" y="4475736"/>
            <a:ext cx="11183112" cy="7732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【示例】梁启超认为中国少年前途无量，未来可期，希望中国少年奋发自强、担当有为</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。我中国少年是国家的</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未来与希望</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，应当将个人命运与国家命运紧密相连，为国家繁荣富强而努力奋斗。（4分）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22_1#a4dff4323?vcp=1&amp;pid=488d8c6c0&amp;color=0,0,0&amp;vtp=1&amp;bt=1&amp;bbb=1"/>
          <p:cNvSpPr/>
          <p:nvPr/>
        </p:nvSpPr>
        <p:spPr>
          <a:xfrm>
            <a:off x="502920" y="1210884"/>
            <a:ext cx="11183112" cy="354140"/>
          </a:xfrm>
          <a:prstGeom prst="rect">
            <a:avLst/>
          </a:prstGeom>
          <a:noFill/>
        </p:spPr>
        <p:txBody>
          <a:bodyPr wrap="none" lIns="0" tIns="0" rIns="0" bIns="0" rtlCol="0" anchor="t"/>
          <a:lstStyle/>
          <a:p>
            <a:pPr algn="l" latinLnBrk="1">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7.【2024重庆中考（A卷）】学校将举办“革命精神代代传”演讲比赛，校团委请你参与筹备工作。（8分）</a:t>
            </a:r>
            <a:endParaRPr lang="en-US" altLang="zh-CN" sz="1800" dirty="0"/>
          </a:p>
        </p:txBody>
      </p:sp>
      <p:sp>
        <p:nvSpPr>
          <p:cNvPr id="3" name="QB_8_BD.123_1#c8b47b08b?sp=1&amp;vcp=1&amp;pid=a4dff4323&amp;color=0,0,0&amp;vtp=1&amp;bbb=1"/>
          <p:cNvSpPr/>
          <p:nvPr/>
        </p:nvSpPr>
        <p:spPr>
          <a:xfrm>
            <a:off x="502920" y="1609346"/>
            <a:ext cx="11183112" cy="244983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（1）以下是校团委拟定的演讲比赛评分标准，请你补充两条。（4</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①演讲内容紧扣主题，观点鲜明，内容充实。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③</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④衣着端庄得体，仪态大方，表情自然。</a:t>
            </a:r>
            <a:endParaRPr lang="en-US" altLang="zh-CN" sz="1800" dirty="0"/>
          </a:p>
        </p:txBody>
      </p:sp>
      <p:sp>
        <p:nvSpPr>
          <p:cNvPr id="8" name="QB_8_AN.124_1#c8b47b08b.blank?vcp=1&amp;pid=a4dff4323&amp;color=0,0,0&amp;vpa=27&amp;vtp=1&amp;bbb=1"/>
          <p:cNvSpPr/>
          <p:nvPr/>
        </p:nvSpPr>
        <p:spPr>
          <a:xfrm>
            <a:off x="737076" y="2417066"/>
            <a:ext cx="6338888" cy="354330"/>
          </a:xfrm>
          <a:prstGeom prst="rect">
            <a:avLst/>
          </a:prstGeom>
          <a:noFill/>
        </p:spPr>
        <p:txBody>
          <a:bodyPr wrap="none" lIns="0" tIns="0" rIns="0" bIns="0" rtlCol="0" anchor="t"/>
          <a:lstStyle/>
          <a:p>
            <a:pPr algn="ctr" latinLnBrk="1">
              <a:lnSpc>
                <a:spcPts val="3100"/>
              </a:lnSpc>
            </a:pP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【示例】声音清晰，声调抑扬顿挫，情绪饱满，富有表现力。</a:t>
            </a:r>
            <a:endParaRPr lang="en-US" altLang="zh-CN" dirty="0"/>
          </a:p>
        </p:txBody>
      </p:sp>
      <p:sp>
        <p:nvSpPr>
          <p:cNvPr id="9" name="QB_8_AN.125_1#c8b47b08b.blank?vcp=1&amp;pid=a4dff4323&amp;color=0,0,0&amp;vpa=28&amp;vtp=1&amp;bbb=1&amp;hb=1"/>
          <p:cNvSpPr/>
          <p:nvPr/>
        </p:nvSpPr>
        <p:spPr>
          <a:xfrm>
            <a:off x="502920" y="2836166"/>
            <a:ext cx="11183112" cy="778955"/>
          </a:xfrm>
          <a:prstGeom prst="rect">
            <a:avLst/>
          </a:prstGeom>
          <a:noFill/>
        </p:spPr>
        <p:txBody>
          <a:bodyPr wrap="square" lIns="0" tIns="0" rIns="0" bIns="0" rtlCol="0" anchor="t"/>
          <a:lstStyle/>
          <a:p>
            <a:pPr latinLnBrk="1">
              <a:lnSpc>
                <a:spcPct val="150000"/>
              </a:lnSpc>
            </a:pPr>
            <a:r>
              <a:rPr lang="en-US" altLang="zh-CN" b="1"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适当运用肢体动作</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，增强演讲效果。（用眼神适时与听众交流。/PPT画面、配乐与演讲内容相匹配</a:t>
            </a: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。/能处理临场突发情况</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。）（4分。补充两条标准，合理即可，每条2分）</a:t>
            </a:r>
            <a:endParaRPr lang="en-US" altLang="zh-CN" dirty="0"/>
          </a:p>
        </p:txBody>
      </p:sp>
      <p:pic>
        <p:nvPicPr>
          <p:cNvPr id="10" name="QO_8_BD.126_1#6caecb915?htil=7&amp;vcp=1&amp;pid=a4dff432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55223" y="4158808"/>
            <a:ext cx="285292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1" name="QO_8_BD.126_2#6caecb915?htil=7&amp;sp=1&amp;vcp=1&amp;pid=a4dff4323&amp;color=0,0,0&amp;vtp=1&amp;bbb=1&amp;hb=1"/>
          <p:cNvSpPr/>
          <p:nvPr/>
        </p:nvSpPr>
        <p:spPr>
          <a:xfrm>
            <a:off x="502920" y="4085656"/>
            <a:ext cx="8202168" cy="773240"/>
          </a:xfrm>
          <a:prstGeom prst="rect">
            <a:avLst/>
          </a:prstGeom>
          <a:noFill/>
        </p:spPr>
        <p:txBody>
          <a:bodyPr wrap="none" lIns="0" tIns="0" rIns="0" bIns="0" rtlCol="0" anchor="t"/>
          <a:lstStyle/>
          <a:p>
            <a:pPr algn="l" latinLnBrk="1">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（2）校团委拟邀请你班的语文老师艾渝担任评委，请你根据海报信息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，向艾老师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发出口头邀请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。（4分）</a:t>
            </a:r>
            <a:endParaRPr lang="en-US" altLang="zh-CN" dirty="0"/>
          </a:p>
        </p:txBody>
      </p:sp>
      <p:sp>
        <p:nvSpPr>
          <p:cNvPr id="12" name="QO_8_AN.127_1#6caecb915?htil=7&amp;vcp=1&amp;pid=a4dff4323&amp;color=0,0,0&amp;vtp=1&amp;bbb=1&amp;hb=1"/>
          <p:cNvSpPr/>
          <p:nvPr/>
        </p:nvSpPr>
        <p:spPr>
          <a:xfrm>
            <a:off x="502920" y="4905631"/>
            <a:ext cx="8202168" cy="1192340"/>
          </a:xfrm>
          <a:prstGeom prst="rect">
            <a:avLst/>
          </a:prstGeom>
          <a:noFill/>
        </p:spPr>
        <p:txBody>
          <a:bodyPr wrap="none" lIns="0" tIns="0" rIns="0" bIns="0" rtlCol="0" anchor="t"/>
          <a:lstStyle/>
          <a:p>
            <a:pPr algn="l" latinLnBrk="1">
              <a:lnSpc>
                <a:spcPts val="3300"/>
              </a:lnSpc>
            </a:pP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【示例】艾老师好！6月14日晚上7点，学校将在小礼堂举行演讲比赛，主题是</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“传</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承革命精神</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争做时代新人”。校团委打算请您担任评委，</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不知道您有没有时间？</a:t>
            </a:r>
            <a:endPar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4分。时间、地点、目的表述清楚，3分；礼貌得体，1分）</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wipe(left)">
                                      <p:cBhvr>
                                        <p:cTn id="23" dur="500"/>
                                        <p:tgtEl>
                                          <p:spTgt spid="12">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wipe(left)">
                                      <p:cBhvr>
                                        <p:cTn id="26" dur="500"/>
                                        <p:tgtEl>
                                          <p:spTgt spid="12">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animEffect transition="in" filter="wipe(left)">
                                      <p:cBhvr>
                                        <p:cTn id="29" dur="500"/>
                                        <p:tgtEl>
                                          <p:spTgt spid="12">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Effect transition="in" filter="wipe(left)">
                                      <p:cBhvr>
                                        <p:cTn id="32"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P spid="1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e73ad1c1.fixed?vcp=1&amp;pid=c28f9ebc7&amp;color=4,110,182&amp;vtp=1&amp;bbb=1"/>
          <p:cNvSpPr/>
          <p:nvPr/>
        </p:nvSpPr>
        <p:spPr>
          <a:xfrm>
            <a:off x="219456" y="2505456"/>
            <a:ext cx="11740896" cy="923544"/>
          </a:xfrm>
          <a:prstGeom prst="rect">
            <a:avLst/>
          </a:prstGeom>
          <a:noFill/>
        </p:spPr>
        <p:txBody>
          <a:bodyPr wrap="none" lIns="0" tIns="0" rIns="0" bIns="0" rtlCol="0" anchor="b"/>
          <a:lstStyle/>
          <a:p>
            <a:pPr algn="ctr" latinLnBrk="1">
              <a:lnSpc>
                <a:spcPts val="6700"/>
              </a:lnSpc>
            </a:pP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400" b="1" i="0" dirty="0">
                <a:solidFill>
                  <a:srgbClr val="046EB6"/>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046EB6"/>
                </a:solidFill>
                <a:latin typeface="微软雅黑" panose="020B0503020204020204" pitchFamily="34" charset="-122"/>
                <a:ea typeface="微软雅黑" panose="020B0503020204020204" pitchFamily="34" charset="-122"/>
                <a:cs typeface="微软雅黑" panose="020B0503020204020204" pitchFamily="34" charset="-120"/>
              </a:rPr>
              <a:t>浙江真题诊断练</a:t>
            </a:r>
            <a:endParaRPr lang="en-US" altLang="zh-CN" sz="54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_1#aac0a09e7?sp=1&amp;vcp=1&amp;pid=35065d36c&amp;color=0,0,0&amp;vtp=1&amp;bt=1&amp;bbb=1&amp;hb=1"/>
          <p:cNvSpPr/>
          <p:nvPr/>
        </p:nvSpPr>
        <p:spPr>
          <a:xfrm>
            <a:off x="502920" y="899795"/>
            <a:ext cx="11182985" cy="4453890"/>
          </a:xfrm>
          <a:prstGeom prst="rect">
            <a:avLst/>
          </a:prstGeom>
          <a:noFill/>
        </p:spPr>
        <p:txBody>
          <a:bodyPr wrap="none" lIns="0" tIns="0" rIns="0" bIns="0" rtlCol="0" anchor="t"/>
          <a:lstStyle/>
          <a:p>
            <a:pPr algn="l" latinLnBrk="1">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1.[2024浙江中考节选]“树立远大志向”主题演讲活动(9分)</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(1)请为下面这副对联选择你认为最合适的下联(     )(2分)</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楷体" panose="02010609060101010101" pitchFamily="34" charset="-122"/>
                <a:cs typeface="Times New Roman" panose="02020603050405020304" pitchFamily="34" charset="0"/>
              </a:rPr>
              <a:t>上联:各勉日新志　　下联:</a:t>
            </a:r>
            <a:r>
              <a:rPr lang="en-US" altLang="zh-CN"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0"/>
              </a:rPr>
              <a:t>　　　　　 </a:t>
            </a:r>
            <a:endParaRPr lang="en-US" altLang="zh-CN"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A.雅量涵高远　　	B.星斗焕文章</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C.共证岁寒心　	D.云山起翰墨</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(2)2024年6月2日,嫦娥六号登月,尽显中国航天科技的智慧与力量。请任选一项,结合所选诗文内容,写一段话致敬中国</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航天人。(3分)</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A.长风破浪会有时,直挂云帆济沧海</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B.但愿人长久,千里共婵娟</a:t>
            </a:r>
            <a:endPar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C.抟扶摇而上者九万里</a:t>
            </a:r>
            <a:endParaRPr lang="zh-CN" altLang="en-US"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文本框 2"/>
          <p:cNvSpPr txBox="1"/>
          <p:nvPr/>
        </p:nvSpPr>
        <p:spPr>
          <a:xfrm>
            <a:off x="5139055" y="1279525"/>
            <a:ext cx="354965" cy="368300"/>
          </a:xfrm>
          <a:prstGeom prst="rect">
            <a:avLst/>
          </a:prstGeom>
          <a:noFill/>
        </p:spPr>
        <p:txBody>
          <a:bodyPr wrap="square" rtlCol="0">
            <a:spAutoFit/>
          </a:bodyPr>
          <a:p>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C</a:t>
            </a:r>
            <a:endPar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_1#aac0a09e7?sp=1&amp;vcp=1&amp;pid=35065d36c&amp;color=0,0,0&amp;vtp=1&amp;bt=1&amp;bbb=1&amp;hb=1"/>
          <p:cNvSpPr/>
          <p:nvPr/>
        </p:nvSpPr>
        <p:spPr>
          <a:xfrm>
            <a:off x="502920" y="1535430"/>
            <a:ext cx="11182985" cy="2829560"/>
          </a:xfrm>
          <a:prstGeom prst="rect">
            <a:avLst/>
          </a:prstGeom>
          <a:noFill/>
        </p:spPr>
        <p:txBody>
          <a:bodyPr wrap="none" lIns="0" tIns="0" rIns="0" bIns="0" rtlCol="0" anchor="t"/>
          <a:lstStyle/>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【示例一】中国航天人在科学探索的道路上永不停步</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长风破浪会有时</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直挂云帆济沧海</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正是航天人执着信念的</a:t>
            </a:r>
            <a:endPar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写照。九天揽月</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探索不止</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我为中国航天人点赞</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endPar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【示例二】</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但愿人长久</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千里共婵娟</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月亮自古以来就是中国人美好愿望的寄托</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中国航天人一直没有放弃对太空</a:t>
            </a:r>
            <a:endPar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的探索</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今天祖国的航天事业蒸蒸日上</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让我们逐梦深空</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和月球亲密接触</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中国航天人真了不起</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endPar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【示例三】</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抟扶摇而上者九万里</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嫦娥六号克服</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落月</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难关</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落得稳、落得准。中国航天人胸怀大志</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在探索的道</a:t>
            </a:r>
            <a:endPar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2900"/>
              </a:lnSpc>
            </a:pP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路上攻坚克难</a:t>
            </a:r>
            <a:r>
              <a:rPr lang="en-US" altLang="zh-CN"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尽显中国航天人的智慧和力量。</a:t>
            </a:r>
            <a:endParaRPr lang="zh-CN" altLang="en-US"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19916</Words>
  <Application>WPS 演示</Application>
  <PresentationFormat>宽屏</PresentationFormat>
  <Paragraphs>959</Paragraphs>
  <Slides>69</Slides>
  <Notes>67</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69</vt:i4>
      </vt:variant>
    </vt:vector>
  </HeadingPairs>
  <TitlesOfParts>
    <vt:vector size="87"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Arial Unicode MS</vt:lpstr>
      <vt:lpstr>等线</vt:lpstr>
      <vt:lpstr>Calibri</vt:lpstr>
      <vt:lpstr>Calibri</vt:lpstr>
      <vt:lpstr>Tempus Sans ITC</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菲菲和乐乐</cp:lastModifiedBy>
  <cp:revision>3</cp:revision>
  <dcterms:created xsi:type="dcterms:W3CDTF">2024-10-12T11:35:00Z</dcterms:created>
  <dcterms:modified xsi:type="dcterms:W3CDTF">2025-02-27T08:05:07Z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A5BE32409E4347DDB859DF90281E76C1_12</vt:lpwstr>
  </property>
  <property fmtid="{D5CDD505-2E9C-101B-9397-08002B2CF9AE}" pid="3" name="KSOProductBuildVer">
    <vt:lpwstr>2052-12.1.0.19770</vt:lpwstr>
  </property>
</Properties>
</file>